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23" r:id="rId5"/>
  </p:sldMasterIdLst>
  <p:notesMasterIdLst>
    <p:notesMasterId r:id="rId48"/>
  </p:notesMasterIdLst>
  <p:handoutMasterIdLst>
    <p:handoutMasterId r:id="rId49"/>
  </p:handoutMasterIdLst>
  <p:sldIdLst>
    <p:sldId id="406" r:id="rId6"/>
    <p:sldId id="389" r:id="rId7"/>
    <p:sldId id="360" r:id="rId8"/>
    <p:sldId id="361" r:id="rId9"/>
    <p:sldId id="362" r:id="rId10"/>
    <p:sldId id="396" r:id="rId11"/>
    <p:sldId id="363" r:id="rId12"/>
    <p:sldId id="364" r:id="rId13"/>
    <p:sldId id="405" r:id="rId14"/>
    <p:sldId id="397" r:id="rId15"/>
    <p:sldId id="398" r:id="rId16"/>
    <p:sldId id="399" r:id="rId17"/>
    <p:sldId id="400" r:id="rId18"/>
    <p:sldId id="401" r:id="rId19"/>
    <p:sldId id="402" r:id="rId20"/>
    <p:sldId id="403" r:id="rId21"/>
    <p:sldId id="404" r:id="rId22"/>
    <p:sldId id="390" r:id="rId23"/>
    <p:sldId id="395" r:id="rId24"/>
    <p:sldId id="386" r:id="rId25"/>
    <p:sldId id="409" r:id="rId26"/>
    <p:sldId id="410" r:id="rId27"/>
    <p:sldId id="391" r:id="rId28"/>
    <p:sldId id="411" r:id="rId29"/>
    <p:sldId id="366" r:id="rId30"/>
    <p:sldId id="367" r:id="rId31"/>
    <p:sldId id="369" r:id="rId32"/>
    <p:sldId id="392" r:id="rId33"/>
    <p:sldId id="350" r:id="rId34"/>
    <p:sldId id="351" r:id="rId35"/>
    <p:sldId id="393" r:id="rId36"/>
    <p:sldId id="372" r:id="rId37"/>
    <p:sldId id="373" r:id="rId38"/>
    <p:sldId id="374" r:id="rId39"/>
    <p:sldId id="375" r:id="rId40"/>
    <p:sldId id="376" r:id="rId41"/>
    <p:sldId id="377" r:id="rId42"/>
    <p:sldId id="394" r:id="rId43"/>
    <p:sldId id="330" r:id="rId44"/>
    <p:sldId id="331" r:id="rId45"/>
    <p:sldId id="332" r:id="rId46"/>
    <p:sldId id="407" r:id="rId47"/>
  </p:sldIdLst>
  <p:sldSz cx="9144000" cy="5143500" type="screen16x9"/>
  <p:notesSz cx="9296400" cy="14770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78">
          <p15:clr>
            <a:srgbClr val="A4A3A4"/>
          </p15:clr>
        </p15:guide>
      </p15:sldGuideLst>
    </p:ext>
    <p:ext uri="{2D200454-40CA-4A62-9FC3-DE9A4176ACB9}">
      <p15:notesGuideLst xmlns:p15="http://schemas.microsoft.com/office/powerpoint/2012/main" xmlns="">
        <p15:guide id="1" orient="horz" pos="4652">
          <p15:clr>
            <a:srgbClr val="A4A3A4"/>
          </p15:clr>
        </p15:guide>
        <p15:guide id="2" pos="29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DE0000"/>
    <a:srgbClr val="AAAAAA"/>
    <a:srgbClr val="FF0000"/>
    <a:srgbClr val="0C3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49" autoAdjust="0"/>
    <p:restoredTop sz="94598" autoAdjust="0"/>
  </p:normalViewPr>
  <p:slideViewPr>
    <p:cSldViewPr snapToGrid="0">
      <p:cViewPr varScale="1">
        <p:scale>
          <a:sx n="156" d="100"/>
          <a:sy n="156" d="100"/>
        </p:scale>
        <p:origin x="-531" y="-36"/>
      </p:cViewPr>
      <p:guideLst>
        <p:guide orient="horz" pos="1620"/>
        <p:guide pos="28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1" d="100"/>
          <a:sy n="41" d="100"/>
        </p:scale>
        <p:origin x="-3413" y="-110"/>
      </p:cViewPr>
      <p:guideLst>
        <p:guide orient="horz" pos="4652"/>
        <p:guide pos="292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2883" name="Rectangle 3"/>
          <p:cNvSpPr>
            <a:spLocks noGrp="1" noChangeArrowheads="1"/>
          </p:cNvSpPr>
          <p:nvPr>
            <p:ph type="dt" sz="quarter"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22884" name="Rectangle 4"/>
          <p:cNvSpPr>
            <a:spLocks noGrp="1" noChangeArrowheads="1"/>
          </p:cNvSpPr>
          <p:nvPr>
            <p:ph type="ftr" sz="quarter" idx="2"/>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2885" name="Rectangle 5"/>
          <p:cNvSpPr>
            <a:spLocks noGrp="1" noChangeArrowheads="1"/>
          </p:cNvSpPr>
          <p:nvPr>
            <p:ph type="sldNum" sz="quarter" idx="3"/>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8D56EAE8-38CB-4EE5-8A34-F5F49B68F2DE}" type="slidenum">
              <a:rPr lang="en-US"/>
              <a:pPr>
                <a:defRPr/>
              </a:pPr>
              <a:t>‹#›</a:t>
            </a:fld>
            <a:endParaRPr lang="en-US"/>
          </a:p>
        </p:txBody>
      </p:sp>
    </p:spTree>
    <p:extLst>
      <p:ext uri="{BB962C8B-B14F-4D97-AF65-F5344CB8AC3E}">
        <p14:creationId xmlns:p14="http://schemas.microsoft.com/office/powerpoint/2010/main" val="3723007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1859" name="Rectangle 3"/>
          <p:cNvSpPr>
            <a:spLocks noGrp="1" noChangeArrowheads="1"/>
          </p:cNvSpPr>
          <p:nvPr>
            <p:ph type="dt"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274638" y="1108075"/>
            <a:ext cx="9845676" cy="5538788"/>
          </a:xfrm>
          <a:prstGeom prst="rect">
            <a:avLst/>
          </a:prstGeom>
          <a:noFill/>
          <a:ln w="9525">
            <a:solidFill>
              <a:srgbClr val="000000"/>
            </a:solidFill>
            <a:miter lim="800000"/>
            <a:headEnd/>
            <a:tailEnd/>
          </a:ln>
        </p:spPr>
      </p:sp>
      <p:sp>
        <p:nvSpPr>
          <p:cNvPr id="121861" name="Rectangle 5"/>
          <p:cNvSpPr>
            <a:spLocks noGrp="1" noChangeArrowheads="1"/>
          </p:cNvSpPr>
          <p:nvPr>
            <p:ph type="body" sz="quarter" idx="3"/>
          </p:nvPr>
        </p:nvSpPr>
        <p:spPr bwMode="auto">
          <a:xfrm>
            <a:off x="929854" y="7016308"/>
            <a:ext cx="7436693" cy="6645019"/>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1862" name="Rectangle 6"/>
          <p:cNvSpPr>
            <a:spLocks noGrp="1" noChangeArrowheads="1"/>
          </p:cNvSpPr>
          <p:nvPr>
            <p:ph type="ftr" sz="quarter" idx="4"/>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1863" name="Rectangle 7"/>
          <p:cNvSpPr>
            <a:spLocks noGrp="1" noChangeArrowheads="1"/>
          </p:cNvSpPr>
          <p:nvPr>
            <p:ph type="sldNum" sz="quarter" idx="5"/>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BED2394B-E06C-4DC9-BCC2-551C3DED9AAD}" type="slidenum">
              <a:rPr lang="en-US"/>
              <a:pPr>
                <a:defRPr/>
              </a:pPr>
              <a:t>‹#›</a:t>
            </a:fld>
            <a:endParaRPr lang="en-US"/>
          </a:p>
        </p:txBody>
      </p:sp>
    </p:spTree>
    <p:extLst>
      <p:ext uri="{BB962C8B-B14F-4D97-AF65-F5344CB8AC3E}">
        <p14:creationId xmlns:p14="http://schemas.microsoft.com/office/powerpoint/2010/main" val="3747035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80895" algn="l" rtl="0" eaLnBrk="0" fontAlgn="base" hangingPunct="0">
      <a:spcBef>
        <a:spcPct val="30000"/>
      </a:spcBef>
      <a:spcAft>
        <a:spcPct val="0"/>
      </a:spcAft>
      <a:defRPr sz="1000" kern="1200">
        <a:solidFill>
          <a:schemeClr val="tx1"/>
        </a:solidFill>
        <a:latin typeface="Arial" charset="0"/>
        <a:ea typeface="+mn-ea"/>
        <a:cs typeface="+mn-cs"/>
      </a:defRPr>
    </a:lvl2pPr>
    <a:lvl3pPr marL="761790" algn="l" rtl="0" eaLnBrk="0" fontAlgn="base" hangingPunct="0">
      <a:spcBef>
        <a:spcPct val="30000"/>
      </a:spcBef>
      <a:spcAft>
        <a:spcPct val="0"/>
      </a:spcAft>
      <a:defRPr sz="1000" kern="1200">
        <a:solidFill>
          <a:schemeClr val="tx1"/>
        </a:solidFill>
        <a:latin typeface="Arial" charset="0"/>
        <a:ea typeface="+mn-ea"/>
        <a:cs typeface="+mn-cs"/>
      </a:defRPr>
    </a:lvl3pPr>
    <a:lvl4pPr marL="1142683" algn="l" rtl="0" eaLnBrk="0" fontAlgn="base" hangingPunct="0">
      <a:spcBef>
        <a:spcPct val="30000"/>
      </a:spcBef>
      <a:spcAft>
        <a:spcPct val="0"/>
      </a:spcAft>
      <a:defRPr sz="1000" kern="1200">
        <a:solidFill>
          <a:schemeClr val="tx1"/>
        </a:solidFill>
        <a:latin typeface="Arial" charset="0"/>
        <a:ea typeface="+mn-ea"/>
        <a:cs typeface="+mn-cs"/>
      </a:defRPr>
    </a:lvl4pPr>
    <a:lvl5pPr marL="1523573" algn="l" rtl="0" eaLnBrk="0" fontAlgn="base" hangingPunct="0">
      <a:spcBef>
        <a:spcPct val="30000"/>
      </a:spcBef>
      <a:spcAft>
        <a:spcPct val="0"/>
      </a:spcAft>
      <a:defRPr sz="1000" kern="1200">
        <a:solidFill>
          <a:schemeClr val="tx1"/>
        </a:solidFill>
        <a:latin typeface="Arial" charset="0"/>
        <a:ea typeface="+mn-ea"/>
        <a:cs typeface="+mn-cs"/>
      </a:defRPr>
    </a:lvl5pPr>
    <a:lvl6pPr marL="1904467" algn="l" defTabSz="761790" rtl="0" eaLnBrk="1" latinLnBrk="0" hangingPunct="1">
      <a:defRPr sz="1000" kern="1200">
        <a:solidFill>
          <a:schemeClr val="tx1"/>
        </a:solidFill>
        <a:latin typeface="+mn-lt"/>
        <a:ea typeface="+mn-ea"/>
        <a:cs typeface="+mn-cs"/>
      </a:defRPr>
    </a:lvl6pPr>
    <a:lvl7pPr marL="2285362" algn="l" defTabSz="761790" rtl="0" eaLnBrk="1" latinLnBrk="0" hangingPunct="1">
      <a:defRPr sz="1000" kern="1200">
        <a:solidFill>
          <a:schemeClr val="tx1"/>
        </a:solidFill>
        <a:latin typeface="+mn-lt"/>
        <a:ea typeface="+mn-ea"/>
        <a:cs typeface="+mn-cs"/>
      </a:defRPr>
    </a:lvl7pPr>
    <a:lvl8pPr marL="2666253" algn="l" defTabSz="761790" rtl="0" eaLnBrk="1" latinLnBrk="0" hangingPunct="1">
      <a:defRPr sz="1000" kern="1200">
        <a:solidFill>
          <a:schemeClr val="tx1"/>
        </a:solidFill>
        <a:latin typeface="+mn-lt"/>
        <a:ea typeface="+mn-ea"/>
        <a:cs typeface="+mn-cs"/>
      </a:defRPr>
    </a:lvl8pPr>
    <a:lvl9pPr marL="3047146" algn="l" defTabSz="761790"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11</a:t>
            </a:fld>
            <a:endParaRPr lang="en-US" dirty="0"/>
          </a:p>
        </p:txBody>
      </p:sp>
    </p:spTree>
    <p:extLst>
      <p:ext uri="{BB962C8B-B14F-4D97-AF65-F5344CB8AC3E}">
        <p14:creationId xmlns:p14="http://schemas.microsoft.com/office/powerpoint/2010/main" val="350345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Rain will</a:t>
            </a:r>
            <a:r>
              <a:rPr lang="en-US" baseline="0" dirty="0"/>
              <a:t> be detected by </a:t>
            </a:r>
            <a:r>
              <a:rPr lang="en-US" baseline="0" dirty="0" err="1"/>
              <a:t>Microphonics</a:t>
            </a:r>
            <a:r>
              <a:rPr lang="en-US" baseline="0" dirty="0"/>
              <a:t>, Camera, and TOF technologies.  Can be filtered out in </a:t>
            </a:r>
            <a:r>
              <a:rPr lang="en-US" baseline="0" dirty="0" err="1"/>
              <a:t>Microphonics</a:t>
            </a:r>
            <a:r>
              <a:rPr lang="en-US" baseline="0" dirty="0"/>
              <a:t> as background noise.</a:t>
            </a:r>
          </a:p>
          <a:p>
            <a:r>
              <a:rPr lang="en-US" dirty="0"/>
              <a:t>- Glass constrains</a:t>
            </a:r>
            <a:r>
              <a:rPr lang="en-US" baseline="0" dirty="0"/>
              <a:t> ultrasonic waves (ultrasonic barrier).  Sound waves reflect off solid surfaces.</a:t>
            </a:r>
          </a:p>
          <a:p>
            <a:r>
              <a:rPr lang="en-US" dirty="0"/>
              <a:t>- For best range,</a:t>
            </a:r>
            <a:r>
              <a:rPr lang="en-US" baseline="0" dirty="0"/>
              <a:t> ultrasonic transducer should be exposed to open air with flexible membrane to absorb vibrations</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39</a:t>
            </a:fld>
            <a:endParaRPr lang="en-US"/>
          </a:p>
        </p:txBody>
      </p:sp>
    </p:spTree>
    <p:extLst>
      <p:ext uri="{BB962C8B-B14F-4D97-AF65-F5344CB8AC3E}">
        <p14:creationId xmlns:p14="http://schemas.microsoft.com/office/powerpoint/2010/main" val="3890570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Rain will</a:t>
            </a:r>
            <a:r>
              <a:rPr lang="en-US" baseline="0" dirty="0"/>
              <a:t> be detected by </a:t>
            </a:r>
            <a:r>
              <a:rPr lang="en-US" baseline="0" dirty="0" err="1"/>
              <a:t>Microphonics</a:t>
            </a:r>
            <a:r>
              <a:rPr lang="en-US" baseline="0" dirty="0"/>
              <a:t>, Camera, and TOF technologies.  Can be filtered out in </a:t>
            </a:r>
            <a:r>
              <a:rPr lang="en-US" baseline="0" dirty="0" err="1"/>
              <a:t>Microphonics</a:t>
            </a:r>
            <a:r>
              <a:rPr lang="en-US" baseline="0" dirty="0"/>
              <a:t> as background noise.</a:t>
            </a:r>
          </a:p>
          <a:p>
            <a:r>
              <a:rPr lang="en-US" dirty="0"/>
              <a:t>- Solid surfaces such as Glass constrains</a:t>
            </a:r>
            <a:r>
              <a:rPr lang="en-US" baseline="0" dirty="0"/>
              <a:t> ultrasonic waves (ultrasonic barrier).  Sound waves reflect off solid surfaces and are absorbed by soft materials.</a:t>
            </a:r>
          </a:p>
          <a:p>
            <a:r>
              <a:rPr lang="en-US" dirty="0"/>
              <a:t>- For best range,</a:t>
            </a:r>
            <a:r>
              <a:rPr lang="en-US" baseline="0" dirty="0"/>
              <a:t> ultrasonic transducer should be exposed to open air</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40</a:t>
            </a:fld>
            <a:endParaRPr lang="en-US"/>
          </a:p>
        </p:txBody>
      </p:sp>
    </p:spTree>
    <p:extLst>
      <p:ext uri="{BB962C8B-B14F-4D97-AF65-F5344CB8AC3E}">
        <p14:creationId xmlns:p14="http://schemas.microsoft.com/office/powerpoint/2010/main" val="3890570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Rain will</a:t>
            </a:r>
            <a:r>
              <a:rPr lang="en-US" baseline="0" dirty="0"/>
              <a:t> be detected by </a:t>
            </a:r>
            <a:r>
              <a:rPr lang="en-US" baseline="0" dirty="0" err="1"/>
              <a:t>Microphonics</a:t>
            </a:r>
            <a:r>
              <a:rPr lang="en-US" baseline="0" dirty="0"/>
              <a:t>, Camera, and TOF technologies.  Can be filtered out in </a:t>
            </a:r>
            <a:r>
              <a:rPr lang="en-US" baseline="0" dirty="0" err="1"/>
              <a:t>Microphonics</a:t>
            </a:r>
            <a:r>
              <a:rPr lang="en-US" baseline="0" dirty="0"/>
              <a:t> as background noise.</a:t>
            </a:r>
          </a:p>
          <a:p>
            <a:r>
              <a:rPr lang="en-US" dirty="0"/>
              <a:t>- Solid surfaces such as Glass constrains</a:t>
            </a:r>
            <a:r>
              <a:rPr lang="en-US" baseline="0" dirty="0"/>
              <a:t> ultrasonic waves (ultrasonic barrier).  Sound waves reflect off solid surfaces and are absorbed by soft materials.</a:t>
            </a:r>
          </a:p>
          <a:p>
            <a:r>
              <a:rPr lang="en-US" dirty="0"/>
              <a:t>- For best range,</a:t>
            </a:r>
            <a:r>
              <a:rPr lang="en-US" baseline="0" dirty="0"/>
              <a:t> ultrasonic transducer should be exposed to open air</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41</a:t>
            </a:fld>
            <a:endParaRPr lang="en-US"/>
          </a:p>
        </p:txBody>
      </p:sp>
    </p:spTree>
    <p:extLst>
      <p:ext uri="{BB962C8B-B14F-4D97-AF65-F5344CB8AC3E}">
        <p14:creationId xmlns:p14="http://schemas.microsoft.com/office/powerpoint/2010/main" val="3890570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03BA23CF-AA30-4A18-B744-605C3E9DBF0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8"/>
          </a:xfrm>
        </p:spPr>
        <p:txBody>
          <a:bodyPr anchor="b"/>
          <a:lstStyle>
            <a:lvl1pPr algn="l">
              <a:defRPr sz="2700" b="1">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3575050" y="204788"/>
            <a:ext cx="5111750" cy="4389835"/>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700"/>
            </a:lvl6pPr>
            <a:lvl7pPr>
              <a:defRPr sz="1700"/>
            </a:lvl7pPr>
            <a:lvl8pPr>
              <a:defRPr sz="1700"/>
            </a:lvl8pPr>
            <a:lvl9pPr>
              <a:defRPr sz="17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1556" y="1076325"/>
            <a:ext cx="3013957" cy="3439231"/>
          </a:xfrm>
        </p:spPr>
        <p:txBody>
          <a:bodyPr/>
          <a:lstStyle>
            <a:lvl1pPr marL="0" indent="0">
              <a:buNone/>
              <a:defRPr sz="1700"/>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dirty="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B97EEC-B5BC-42C5-B73F-31CC660D4D8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3"/>
          </a:xfrm>
        </p:spPr>
        <p:txBody>
          <a:bodyPr anchor="b"/>
          <a:lstStyle>
            <a:lvl1pPr algn="l">
              <a:defRPr sz="2300" b="1">
                <a:solidFill>
                  <a:schemeClr val="tx2"/>
                </a:solidFill>
              </a:defRPr>
            </a:lvl1pPr>
          </a:lstStyle>
          <a:p>
            <a:r>
              <a:rPr lang="en-US" dirty="0"/>
              <a:t>Click to edit Master title style</a:t>
            </a:r>
          </a:p>
        </p:txBody>
      </p:sp>
      <p:sp>
        <p:nvSpPr>
          <p:cNvPr id="3" name="Picture Placeholder 2"/>
          <p:cNvSpPr>
            <a:spLocks noGrp="1"/>
          </p:cNvSpPr>
          <p:nvPr>
            <p:ph type="pic" idx="1"/>
          </p:nvPr>
        </p:nvSpPr>
        <p:spPr>
          <a:xfrm>
            <a:off x="1792288" y="459582"/>
            <a:ext cx="5486400" cy="3086100"/>
          </a:xfrm>
        </p:spPr>
        <p:txBody>
          <a:bodyPr/>
          <a:lstStyle>
            <a:lvl1pPr marL="0" indent="0">
              <a:buNone/>
              <a:defRPr sz="2700"/>
            </a:lvl1pPr>
            <a:lvl2pPr marL="380895" indent="0">
              <a:buNone/>
              <a:defRPr sz="2300"/>
            </a:lvl2pPr>
            <a:lvl3pPr marL="761790" indent="0">
              <a:buNone/>
              <a:defRPr sz="2000"/>
            </a:lvl3pPr>
            <a:lvl4pPr marL="1142683" indent="0">
              <a:buNone/>
              <a:defRPr sz="1700"/>
            </a:lvl4pPr>
            <a:lvl5pPr marL="1523573" indent="0">
              <a:buNone/>
              <a:defRPr sz="1700"/>
            </a:lvl5pPr>
            <a:lvl6pPr marL="1904467" indent="0">
              <a:buNone/>
              <a:defRPr sz="1700"/>
            </a:lvl6pPr>
            <a:lvl7pPr marL="2285362" indent="0">
              <a:buNone/>
              <a:defRPr sz="1700"/>
            </a:lvl7pPr>
            <a:lvl8pPr marL="2666253" indent="0">
              <a:buNone/>
              <a:defRPr sz="1700"/>
            </a:lvl8pPr>
            <a:lvl9pPr marL="3047146" indent="0">
              <a:buNone/>
              <a:defRPr sz="1700"/>
            </a:lvl9pPr>
          </a:lstStyle>
          <a:p>
            <a:pPr lvl="0"/>
            <a:endParaRPr lang="en-US" noProof="0"/>
          </a:p>
        </p:txBody>
      </p:sp>
      <p:sp>
        <p:nvSpPr>
          <p:cNvPr id="4" name="Text Placeholder 3"/>
          <p:cNvSpPr>
            <a:spLocks noGrp="1"/>
          </p:cNvSpPr>
          <p:nvPr>
            <p:ph type="body" sz="half" idx="2"/>
          </p:nvPr>
        </p:nvSpPr>
        <p:spPr>
          <a:xfrm>
            <a:off x="1792288" y="4025503"/>
            <a:ext cx="5486400" cy="603647"/>
          </a:xfr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Aft>
                <a:spcPct val="0"/>
              </a:spcAft>
              <a:buNone/>
              <a:defRPr lang="en-US" sz="1700" smtClean="0">
                <a:solidFill>
                  <a:schemeClr val="tx1"/>
                </a:solidFill>
                <a:latin typeface="+mn-lt"/>
                <a:ea typeface="+mn-ea"/>
                <a:cs typeface="+mn-cs"/>
              </a:defRPr>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E55F34B-1C25-4090-A4A7-9CEE84F430B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34FE2BCE-81FD-49AD-8F3F-8C803C0A8918}"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3" y="107157"/>
            <a:ext cx="2141537" cy="4301728"/>
          </a:xfrm>
        </p:spPr>
        <p:txBody>
          <a:bodyPr vert="eaVert"/>
          <a:lstStyle>
            <a:lvl1pPr>
              <a:defRPr>
                <a:solidFill>
                  <a:schemeClr val="tx2"/>
                </a:solidFill>
              </a:defRPr>
            </a:lvl1pPr>
          </a:lstStyle>
          <a:p>
            <a:r>
              <a:rPr lang="en-US" dirty="0"/>
              <a:t>Click to edit Master title style</a:t>
            </a:r>
          </a:p>
        </p:txBody>
      </p:sp>
      <p:sp>
        <p:nvSpPr>
          <p:cNvPr id="3" name="Vertical Text Placeholder 2"/>
          <p:cNvSpPr>
            <a:spLocks noGrp="1"/>
          </p:cNvSpPr>
          <p:nvPr>
            <p:ph type="body" orient="vert" idx="1"/>
          </p:nvPr>
        </p:nvSpPr>
        <p:spPr>
          <a:xfrm>
            <a:off x="231775" y="107157"/>
            <a:ext cx="6275388" cy="430172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9AB3E699-3BC5-4E82-A48B-54CC42B0E66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15657" y="53602"/>
            <a:ext cx="2022164" cy="268568"/>
          </a:xfrm>
          <a:prstGeom prst="rect">
            <a:avLst/>
          </a:prstGeom>
        </p:spPr>
      </p:pic>
      <p:sp>
        <p:nvSpPr>
          <p:cNvPr id="10" name="Title 1"/>
          <p:cNvSpPr>
            <a:spLocks noGrp="1"/>
          </p:cNvSpPr>
          <p:nvPr>
            <p:ph type="title"/>
          </p:nvPr>
        </p:nvSpPr>
        <p:spPr>
          <a:xfrm>
            <a:off x="342900" y="152812"/>
            <a:ext cx="7599230" cy="557784"/>
          </a:xfrm>
        </p:spPr>
        <p:txBody>
          <a:bodyPr>
            <a:normAutofit/>
          </a:bodyPr>
          <a:lstStyle>
            <a:lvl1pPr>
              <a:defRPr sz="28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5690631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25"/>
            <a:ext cx="8458200" cy="1102520"/>
          </a:xfrm>
        </p:spPr>
        <p:txBody>
          <a:bodyPr/>
          <a:lstStyle>
            <a:lvl1pPr>
              <a:defRPr sz="4000">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342900" y="2774156"/>
            <a:ext cx="8458200" cy="1114425"/>
          </a:xfrm>
          <a:ln/>
        </p:spPr>
        <p:txBody>
          <a:bodyPr/>
          <a:lstStyle>
            <a:lvl1pPr marL="0" indent="0">
              <a:buFontTx/>
              <a:buNone/>
              <a:defRPr b="1"/>
            </a:lvl1pPr>
          </a:lstStyle>
          <a:p>
            <a:r>
              <a:rPr lang="en-US"/>
              <a:t>Click to edit Master subtitle style</a:t>
            </a:r>
          </a:p>
        </p:txBody>
      </p:sp>
      <p:sp>
        <p:nvSpPr>
          <p:cNvPr id="4" name="Rectangle 24"/>
          <p:cNvSpPr>
            <a:spLocks noGrp="1" noChangeArrowheads="1"/>
          </p:cNvSpPr>
          <p:nvPr>
            <p:ph type="sldNum" sz="quarter" idx="10"/>
          </p:nvPr>
        </p:nvSpPr>
        <p:spPr>
          <a:xfrm>
            <a:off x="6742580" y="4589426"/>
            <a:ext cx="2133600" cy="154782"/>
          </a:xfrm>
        </p:spPr>
        <p:txBody>
          <a:bodyPr/>
          <a:lstStyle>
            <a:lvl1pPr>
              <a:defRPr/>
            </a:lvl1pPr>
          </a:lstStyle>
          <a:p>
            <a:pPr>
              <a:defRPr/>
            </a:pPr>
            <a:fld id="{611EB82E-268A-4CD9-83FA-D3F2E93EBAEA}" type="slidenum">
              <a:rPr lang="en-US" smtClean="0">
                <a:solidFill>
                  <a:srgbClr val="000000"/>
                </a:solidFill>
              </a:rPr>
              <a:pPr>
                <a:defRPr/>
              </a:pPr>
              <a:t>‹#›</a:t>
            </a:fld>
            <a:endParaRPr lang="en-US" dirty="0">
              <a:solidFill>
                <a:srgbClr val="000000"/>
              </a:solidFill>
            </a:endParaRPr>
          </a:p>
        </p:txBody>
      </p:sp>
      <p:pic>
        <p:nvPicPr>
          <p:cNvPr id="5" name="Picture 4">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grpSp>
        <p:nvGrpSpPr>
          <p:cNvPr id="6" name="Group 5">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7" name="Rectangle 6">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FFFFFF"/>
                </a:solidFill>
              </a:endParaRPr>
            </a:p>
          </p:txBody>
        </p:sp>
        <p:pic>
          <p:nvPicPr>
            <p:cNvPr id="8"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16509" y="145038"/>
            <a:ext cx="4876800" cy="647700"/>
          </a:xfrm>
          <a:prstGeom prst="rect">
            <a:avLst/>
          </a:prstGeom>
        </p:spPr>
      </p:pic>
    </p:spTree>
    <p:extLst>
      <p:ext uri="{BB962C8B-B14F-4D97-AF65-F5344CB8AC3E}">
        <p14:creationId xmlns:p14="http://schemas.microsoft.com/office/powerpoint/2010/main" val="3197905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FFFFFF"/>
                </a:solidFill>
              </a:endParaRPr>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
        <p:nvSpPr>
          <p:cNvPr id="12" name="Title 1"/>
          <p:cNvSpPr>
            <a:spLocks noGrp="1"/>
          </p:cNvSpPr>
          <p:nvPr>
            <p:ph type="ctrTitle"/>
          </p:nvPr>
        </p:nvSpPr>
        <p:spPr>
          <a:xfrm>
            <a:off x="491557" y="2202262"/>
            <a:ext cx="7841766" cy="914585"/>
          </a:xfrm>
        </p:spPr>
        <p:txBody>
          <a:bodyPr anchor="b">
            <a:normAutofit/>
          </a:bodyPr>
          <a:lstStyle>
            <a:lvl1pPr algn="l">
              <a:defRPr sz="32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91557" y="3471348"/>
            <a:ext cx="7841765" cy="999800"/>
          </a:xfrm>
        </p:spPr>
        <p:txBody>
          <a:bodyPr/>
          <a:lstStyle>
            <a:lvl1pPr marL="0" indent="0" algn="l">
              <a:buNone/>
              <a:defRPr sz="180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16509" y="145038"/>
            <a:ext cx="4876800" cy="647700"/>
          </a:xfrm>
          <a:prstGeom prst="rect">
            <a:avLst/>
          </a:prstGeom>
        </p:spPr>
      </p:pic>
    </p:spTree>
    <p:extLst>
      <p:ext uri="{BB962C8B-B14F-4D97-AF65-F5344CB8AC3E}">
        <p14:creationId xmlns:p14="http://schemas.microsoft.com/office/powerpoint/2010/main" val="8364069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FFFFFF"/>
                </a:solidFill>
              </a:endParaRPr>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015657" y="53602"/>
            <a:ext cx="2022164" cy="268568"/>
          </a:xfrm>
          <a:prstGeom prst="rect">
            <a:avLst/>
          </a:prstGeom>
        </p:spPr>
      </p:pic>
      <p:sp>
        <p:nvSpPr>
          <p:cNvPr id="10" name="Title 1"/>
          <p:cNvSpPr>
            <a:spLocks noGrp="1"/>
          </p:cNvSpPr>
          <p:nvPr>
            <p:ph type="title"/>
          </p:nvPr>
        </p:nvSpPr>
        <p:spPr>
          <a:xfrm>
            <a:off x="342900" y="152812"/>
            <a:ext cx="7599230" cy="557784"/>
          </a:xfrm>
        </p:spPr>
        <p:txBody>
          <a:bodyPr>
            <a:normAutofit/>
          </a:bodyPr>
          <a:lstStyle>
            <a:lvl1pPr>
              <a:defRPr sz="28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685574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15" name="Picture 14" descr="selected_powerpoint_bg_2_1280x720.jpg"/>
          <p:cNvPicPr>
            <a:picLocks noChangeAspect="1"/>
          </p:cNvPicPr>
          <p:nvPr userDrawn="1"/>
        </p:nvPicPr>
        <p:blipFill>
          <a:blip r:embed="rId2" cstate="print"/>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9"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7355571E-02C7-4909-A943-092A83DD3418}" type="slidenum">
              <a:rPr lang="en-US"/>
              <a:pPr>
                <a:defRPr/>
              </a:pPr>
              <a:t>‹#›</a:t>
            </a:fld>
            <a:endParaRPr lang="en-US"/>
          </a:p>
        </p:txBody>
      </p:sp>
      <p:grpSp>
        <p:nvGrpSpPr>
          <p:cNvPr id="16" name="Group 15"/>
          <p:cNvGrpSpPr/>
          <p:nvPr userDrawn="1"/>
        </p:nvGrpSpPr>
        <p:grpSpPr>
          <a:xfrm>
            <a:off x="0" y="4706938"/>
            <a:ext cx="8826500" cy="38862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9" name="Picture 18" descr="selected_powerpoint_bg_1_1280x720.jpg"/>
          <p:cNvPicPr>
            <a:picLocks noChangeAspect="1"/>
          </p:cNvPicPr>
          <p:nvPr userDrawn="1"/>
        </p:nvPicPr>
        <p:blipFill>
          <a:blip r:embed="rId2" cstate="print"/>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A18096A3-1C74-4210-9B46-F757C8F29AA0}" type="slidenum">
              <a:rPr lang="en-US"/>
              <a:pPr>
                <a:defRPr/>
              </a:pPr>
              <a:t>‹#›</a:t>
            </a:fld>
            <a:endParaRPr lang="en-US"/>
          </a:p>
        </p:txBody>
      </p:sp>
      <p:grpSp>
        <p:nvGrpSpPr>
          <p:cNvPr id="20" name="Group 19"/>
          <p:cNvGrpSpPr/>
          <p:nvPr userDrawn="1"/>
        </p:nvGrpSpPr>
        <p:grpSpPr>
          <a:xfrm>
            <a:off x="0"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8" name="Picture 17" descr="selected_powerpoint_bg_1_grey1280x720.jpg"/>
          <p:cNvPicPr>
            <a:picLocks noChangeAspect="1"/>
          </p:cNvPicPr>
          <p:nvPr userDrawn="1"/>
        </p:nvPicPr>
        <p:blipFill>
          <a:blip r:embed="rId2" cstate="print"/>
          <a:stretch>
            <a:fillRect/>
          </a:stretch>
        </p:blipFill>
        <p:spPr>
          <a:xfrm>
            <a:off x="0" y="10298"/>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pPr>
                <a:defRPr/>
              </a:pPr>
              <a:t>‹#›</a:t>
            </a:fld>
            <a:endParaRPr lang="en-US"/>
          </a:p>
        </p:txBody>
      </p:sp>
      <p:grpSp>
        <p:nvGrpSpPr>
          <p:cNvPr id="20" name="Group 19"/>
          <p:cNvGrpSpPr/>
          <p:nvPr userDrawn="1"/>
        </p:nvGrpSpPr>
        <p:grpSpPr>
          <a:xfrm>
            <a:off x="0"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333378" y="786357"/>
            <a:ext cx="8467725" cy="3709449"/>
          </a:xfrm>
        </p:spPr>
        <p:txBody>
          <a:bodyPr/>
          <a:lstStyle>
            <a:lvl1pPr>
              <a:spcBef>
                <a:spcPts val="667"/>
              </a:spcBef>
              <a:defRPr/>
            </a:lvl1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7"/>
            <a:ext cx="7772400" cy="1021557"/>
          </a:xfrm>
        </p:spPr>
        <p:txBody>
          <a:bodyPr anchor="t"/>
          <a:lstStyle>
            <a:lvl1pPr algn="l">
              <a:defRPr sz="33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700"/>
            </a:lvl1pPr>
            <a:lvl2pPr marL="380895" indent="0">
              <a:buNone/>
              <a:defRPr sz="1500"/>
            </a:lvl2pPr>
            <a:lvl3pPr marL="761790" indent="0">
              <a:buNone/>
              <a:defRPr sz="1300"/>
            </a:lvl3pPr>
            <a:lvl4pPr marL="1142683" indent="0">
              <a:buNone/>
              <a:defRPr sz="1200"/>
            </a:lvl4pPr>
            <a:lvl5pPr marL="1523573" indent="0">
              <a:buNone/>
              <a:defRPr sz="1200"/>
            </a:lvl5pPr>
            <a:lvl6pPr marL="1904467" indent="0">
              <a:buNone/>
              <a:defRPr sz="1200"/>
            </a:lvl6pPr>
            <a:lvl7pPr marL="2285362" indent="0">
              <a:buNone/>
              <a:defRPr sz="1200"/>
            </a:lvl7pPr>
            <a:lvl8pPr marL="2666253" indent="0">
              <a:buNone/>
              <a:defRPr sz="1200"/>
            </a:lvl8pPr>
            <a:lvl9pPr marL="3047146" indent="0">
              <a:buNone/>
              <a:defRPr sz="1200"/>
            </a:lvl9pPr>
          </a:lstStyle>
          <a:p>
            <a:pPr lvl="0"/>
            <a:r>
              <a:rPr lang="en-US"/>
              <a:t>Click to edit Master text styles</a:t>
            </a:r>
          </a:p>
        </p:txBody>
      </p:sp>
      <p:sp>
        <p:nvSpPr>
          <p:cNvPr id="4" name="Rectangle 6"/>
          <p:cNvSpPr>
            <a:spLocks noGrp="1" noChangeArrowheads="1"/>
          </p:cNvSpPr>
          <p:nvPr>
            <p:ph type="sldNum" sz="quarter" idx="10"/>
          </p:nvPr>
        </p:nvSpPr>
        <p:spPr>
          <a:xfrm>
            <a:off x="6638925" y="4537472"/>
            <a:ext cx="2133600" cy="154782"/>
          </a:xfrm>
          <a:ln/>
        </p:spPr>
        <p:txBody>
          <a:bodyPr/>
          <a:lstStyle>
            <a:lvl1pPr>
              <a:defRPr/>
            </a:lvl1pPr>
          </a:lstStyle>
          <a:p>
            <a:pPr>
              <a:defRPr/>
            </a:pPr>
            <a:fld id="{4E6118DC-F0C3-4C61-9EEA-2C495CD04587}"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333375" y="889398"/>
            <a:ext cx="4157663"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3438" y="889398"/>
            <a:ext cx="4157662"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Click to edit Master text styles</a:t>
            </a:r>
          </a:p>
        </p:txBody>
      </p:sp>
      <p:sp>
        <p:nvSpPr>
          <p:cNvPr id="4" name="Content Placeholder 3"/>
          <p:cNvSpPr>
            <a:spLocks noGrp="1"/>
          </p:cNvSpPr>
          <p:nvPr>
            <p:ph sz="half" idx="2"/>
          </p:nvPr>
        </p:nvSpPr>
        <p:spPr>
          <a:xfrm>
            <a:off x="457200" y="1631157"/>
            <a:ext cx="4040188"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Click to edit Master text styles</a:t>
            </a:r>
          </a:p>
        </p:txBody>
      </p:sp>
      <p:sp>
        <p:nvSpPr>
          <p:cNvPr id="6" name="Content Placeholder 5"/>
          <p:cNvSpPr>
            <a:spLocks noGrp="1"/>
          </p:cNvSpPr>
          <p:nvPr>
            <p:ph sz="quarter" idx="4"/>
          </p:nvPr>
        </p:nvSpPr>
        <p:spPr>
          <a:xfrm>
            <a:off x="4645028" y="1631157"/>
            <a:ext cx="4041775"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image" Target="../media/image6.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3"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9" name="Rectangle 18"/>
          <p:cNvSpPr/>
          <p:nvPr userDrawn="1"/>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026" name="Rectangle 2"/>
          <p:cNvSpPr>
            <a:spLocks noGrp="1" noChangeArrowheads="1"/>
          </p:cNvSpPr>
          <p:nvPr>
            <p:ph type="title"/>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333378" y="794149"/>
            <a:ext cx="8467725" cy="3701653"/>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6642100" y="453747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pPr>
                <a:defRPr/>
              </a:pPr>
              <a:t>‹#›</a:t>
            </a:fld>
            <a:endParaRPr lang="en-US"/>
          </a:p>
        </p:txBody>
      </p:sp>
      <p:grpSp>
        <p:nvGrpSpPr>
          <p:cNvPr id="16" name="Group 15"/>
          <p:cNvGrpSpPr/>
          <p:nvPr userDrawn="1"/>
        </p:nvGrpSpPr>
        <p:grpSpPr>
          <a:xfrm>
            <a:off x="0" y="4706938"/>
            <a:ext cx="8826500" cy="38862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17" cstate="print"/>
            <a:srcRect/>
            <a:stretch>
              <a:fillRect/>
            </a:stretch>
          </p:blipFill>
          <p:spPr bwMode="auto">
            <a:xfrm>
              <a:off x="8593138" y="6440488"/>
              <a:ext cx="1874837" cy="231775"/>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27" r:id="rId15"/>
  </p:sldLayoutIdLst>
  <p:hf hdr="0" ftr="0" dt="0"/>
  <p:txStyles>
    <p:title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p:titleStyle>
    <p:body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p:bodyStyle>
    <p:otherStyle>
      <a:defPPr>
        <a:defRPr lang="en-US"/>
      </a:defPPr>
      <a:lvl1pPr marL="0" algn="l" defTabSz="761790" rtl="0" eaLnBrk="1" latinLnBrk="0" hangingPunct="1">
        <a:defRPr sz="1500" kern="1200">
          <a:solidFill>
            <a:schemeClr val="tx1"/>
          </a:solidFill>
          <a:latin typeface="+mn-lt"/>
          <a:ea typeface="+mn-ea"/>
          <a:cs typeface="+mn-cs"/>
        </a:defRPr>
      </a:lvl1pPr>
      <a:lvl2pPr marL="380895" algn="l" defTabSz="761790" rtl="0" eaLnBrk="1" latinLnBrk="0" hangingPunct="1">
        <a:defRPr sz="1500" kern="1200">
          <a:solidFill>
            <a:schemeClr val="tx1"/>
          </a:solidFill>
          <a:latin typeface="+mn-lt"/>
          <a:ea typeface="+mn-ea"/>
          <a:cs typeface="+mn-cs"/>
        </a:defRPr>
      </a:lvl2pPr>
      <a:lvl3pPr marL="761790" algn="l" defTabSz="761790" rtl="0" eaLnBrk="1" latinLnBrk="0" hangingPunct="1">
        <a:defRPr sz="1500" kern="1200">
          <a:solidFill>
            <a:schemeClr val="tx1"/>
          </a:solidFill>
          <a:latin typeface="+mn-lt"/>
          <a:ea typeface="+mn-ea"/>
          <a:cs typeface="+mn-cs"/>
        </a:defRPr>
      </a:lvl3pPr>
      <a:lvl4pPr marL="1142683" algn="l" defTabSz="761790" rtl="0" eaLnBrk="1" latinLnBrk="0" hangingPunct="1">
        <a:defRPr sz="1500" kern="1200">
          <a:solidFill>
            <a:schemeClr val="tx1"/>
          </a:solidFill>
          <a:latin typeface="+mn-lt"/>
          <a:ea typeface="+mn-ea"/>
          <a:cs typeface="+mn-cs"/>
        </a:defRPr>
      </a:lvl4pPr>
      <a:lvl5pPr marL="1523573" algn="l" defTabSz="761790" rtl="0" eaLnBrk="1" latinLnBrk="0" hangingPunct="1">
        <a:defRPr sz="1500" kern="1200">
          <a:solidFill>
            <a:schemeClr val="tx1"/>
          </a:solidFill>
          <a:latin typeface="+mn-lt"/>
          <a:ea typeface="+mn-ea"/>
          <a:cs typeface="+mn-cs"/>
        </a:defRPr>
      </a:lvl5pPr>
      <a:lvl6pPr marL="1904467" algn="l" defTabSz="761790" rtl="0" eaLnBrk="1" latinLnBrk="0" hangingPunct="1">
        <a:defRPr sz="1500" kern="1200">
          <a:solidFill>
            <a:schemeClr val="tx1"/>
          </a:solidFill>
          <a:latin typeface="+mn-lt"/>
          <a:ea typeface="+mn-ea"/>
          <a:cs typeface="+mn-cs"/>
        </a:defRPr>
      </a:lvl6pPr>
      <a:lvl7pPr marL="2285362" algn="l" defTabSz="761790" rtl="0" eaLnBrk="1" latinLnBrk="0" hangingPunct="1">
        <a:defRPr sz="1500" kern="1200">
          <a:solidFill>
            <a:schemeClr val="tx1"/>
          </a:solidFill>
          <a:latin typeface="+mn-lt"/>
          <a:ea typeface="+mn-ea"/>
          <a:cs typeface="+mn-cs"/>
        </a:defRPr>
      </a:lvl7pPr>
      <a:lvl8pPr marL="2666253" algn="l" defTabSz="761790" rtl="0" eaLnBrk="1" latinLnBrk="0" hangingPunct="1">
        <a:defRPr sz="1500" kern="1200">
          <a:solidFill>
            <a:schemeClr val="tx1"/>
          </a:solidFill>
          <a:latin typeface="+mn-lt"/>
          <a:ea typeface="+mn-ea"/>
          <a:cs typeface="+mn-cs"/>
        </a:defRPr>
      </a:lvl8pPr>
      <a:lvl9pPr marL="3047146" algn="l" defTabSz="76179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7" name="Rectangle 2"/>
          <p:cNvSpPr>
            <a:spLocks noGrp="1" noChangeArrowheads="1"/>
          </p:cNvSpPr>
          <p:nvPr>
            <p:ph type="title"/>
          </p:nvPr>
        </p:nvSpPr>
        <p:spPr bwMode="auto">
          <a:xfrm>
            <a:off x="231775" y="107158"/>
            <a:ext cx="8458200" cy="61079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3318" name="Rectangle 3"/>
          <p:cNvSpPr>
            <a:spLocks noGrp="1" noChangeArrowheads="1"/>
          </p:cNvSpPr>
          <p:nvPr>
            <p:ph type="body" idx="1"/>
          </p:nvPr>
        </p:nvSpPr>
        <p:spPr bwMode="auto">
          <a:xfrm>
            <a:off x="333378" y="794154"/>
            <a:ext cx="8467725" cy="370165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6"/>
          <p:cNvSpPr>
            <a:spLocks noGrp="1" noChangeArrowheads="1"/>
          </p:cNvSpPr>
          <p:nvPr>
            <p:ph type="sldNum" sz="quarter" idx="4"/>
          </p:nvPr>
        </p:nvSpPr>
        <p:spPr bwMode="auto">
          <a:xfrm>
            <a:off x="7020852" y="4721224"/>
            <a:ext cx="2133600" cy="15478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Arial" charset="0"/>
                <a:cs typeface="+mn-cs"/>
              </a:defRPr>
            </a:lvl1pPr>
          </a:lstStyle>
          <a:p>
            <a:pPr defTabSz="457200" fontAlgn="auto">
              <a:spcBef>
                <a:spcPts val="0"/>
              </a:spcBef>
              <a:spcAft>
                <a:spcPts val="0"/>
              </a:spcAft>
            </a:pPr>
            <a:fld id="{8E1FF7D2-516A-9143-B526-FB4F2CA12E03}" type="slidenum">
              <a:rPr lang="en-US" smtClean="0">
                <a:solidFill>
                  <a:srgbClr val="000000"/>
                </a:solidFill>
              </a:rPr>
              <a:pPr defTabSz="457200" fontAlgn="auto">
                <a:spcBef>
                  <a:spcPts val="0"/>
                </a:spcBef>
                <a:spcAft>
                  <a:spcPts val="0"/>
                </a:spcAft>
              </a:pPr>
              <a:t>‹#›</a:t>
            </a:fld>
            <a:endParaRPr lang="en-US">
              <a:solidFill>
                <a:srgbClr val="000000"/>
              </a:solidFill>
            </a:endParaRPr>
          </a:p>
        </p:txBody>
      </p:sp>
      <p:cxnSp>
        <p:nvCxnSpPr>
          <p:cNvPr id="13" name="Straight Connector 12"/>
          <p:cNvCxnSpPr/>
          <p:nvPr userDrawn="1"/>
        </p:nvCxnSpPr>
        <p:spPr bwMode="auto">
          <a:xfrm>
            <a:off x="-7938" y="6785485"/>
            <a:ext cx="8815388" cy="0"/>
          </a:xfrm>
          <a:prstGeom prst="line">
            <a:avLst/>
          </a:prstGeom>
        </p:spPr>
        <p:style>
          <a:lnRef idx="1">
            <a:schemeClr val="accent2"/>
          </a:lnRef>
          <a:fillRef idx="0">
            <a:schemeClr val="accent2"/>
          </a:fillRef>
          <a:effectRef idx="0">
            <a:schemeClr val="accent2"/>
          </a:effectRef>
          <a:fontRef idx="minor">
            <a:schemeClr val="tx1"/>
          </a:fontRef>
        </p:style>
      </p:cxnSp>
      <p:grpSp>
        <p:nvGrpSpPr>
          <p:cNvPr id="12" name="Group 11">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16" name="Rectangle 15">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fontAlgn="auto">
                <a:spcBef>
                  <a:spcPts val="0"/>
                </a:spcBef>
                <a:spcAft>
                  <a:spcPts val="0"/>
                </a:spcAft>
              </a:pPr>
              <a:endParaRPr lang="en-US">
                <a:solidFill>
                  <a:srgbClr val="FFFFFF"/>
                </a:solidFill>
              </a:endParaRPr>
            </a:p>
          </p:txBody>
        </p:sp>
        <p:pic>
          <p:nvPicPr>
            <p:cNvPr id="17"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019458610"/>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Lst>
  <p:txStyles>
    <p:titleStyle>
      <a:lvl1pPr algn="l" rtl="0" eaLnBrk="1" fontAlgn="base" hangingPunct="1">
        <a:lnSpc>
          <a:spcPct val="85000"/>
        </a:lnSpc>
        <a:spcBef>
          <a:spcPct val="0"/>
        </a:spcBef>
        <a:spcAft>
          <a:spcPct val="0"/>
        </a:spcAft>
        <a:defRPr sz="3200" b="1">
          <a:solidFill>
            <a:schemeClr val="tx2"/>
          </a:solidFill>
          <a:latin typeface="+mj-lt"/>
          <a:ea typeface="+mj-ea"/>
          <a:cs typeface="+mj-cs"/>
        </a:defRPr>
      </a:lvl1pPr>
      <a:lvl2pPr algn="l" rtl="0" eaLnBrk="1" fontAlgn="base" hangingPunct="1">
        <a:lnSpc>
          <a:spcPct val="85000"/>
        </a:lnSpc>
        <a:spcBef>
          <a:spcPct val="0"/>
        </a:spcBef>
        <a:spcAft>
          <a:spcPct val="0"/>
        </a:spcAft>
        <a:defRPr sz="3200" b="1">
          <a:solidFill>
            <a:schemeClr val="tx2"/>
          </a:solidFill>
          <a:latin typeface="Arial" charset="0"/>
        </a:defRPr>
      </a:lvl2pPr>
      <a:lvl3pPr algn="l" rtl="0" eaLnBrk="1" fontAlgn="base" hangingPunct="1">
        <a:lnSpc>
          <a:spcPct val="85000"/>
        </a:lnSpc>
        <a:spcBef>
          <a:spcPct val="0"/>
        </a:spcBef>
        <a:spcAft>
          <a:spcPct val="0"/>
        </a:spcAft>
        <a:defRPr sz="3200" b="1">
          <a:solidFill>
            <a:schemeClr val="tx2"/>
          </a:solidFill>
          <a:latin typeface="Arial" charset="0"/>
        </a:defRPr>
      </a:lvl3pPr>
      <a:lvl4pPr algn="l" rtl="0" eaLnBrk="1" fontAlgn="base" hangingPunct="1">
        <a:lnSpc>
          <a:spcPct val="85000"/>
        </a:lnSpc>
        <a:spcBef>
          <a:spcPct val="0"/>
        </a:spcBef>
        <a:spcAft>
          <a:spcPct val="0"/>
        </a:spcAft>
        <a:defRPr sz="3200" b="1">
          <a:solidFill>
            <a:schemeClr val="tx2"/>
          </a:solidFill>
          <a:latin typeface="Arial" charset="0"/>
        </a:defRPr>
      </a:lvl4pPr>
      <a:lvl5pPr algn="l" rtl="0" eaLnBrk="1" fontAlgn="base" hangingPunct="1">
        <a:lnSpc>
          <a:spcPct val="85000"/>
        </a:lnSpc>
        <a:spcBef>
          <a:spcPct val="0"/>
        </a:spcBef>
        <a:spcAft>
          <a:spcPct val="0"/>
        </a:spcAft>
        <a:defRPr sz="3200" b="1">
          <a:solidFill>
            <a:schemeClr val="tx2"/>
          </a:solidFill>
          <a:latin typeface="Arial" charset="0"/>
        </a:defRPr>
      </a:lvl5pPr>
      <a:lvl6pPr marL="457200" algn="l" rtl="0" eaLnBrk="1" fontAlgn="base" hangingPunct="1">
        <a:lnSpc>
          <a:spcPct val="85000"/>
        </a:lnSpc>
        <a:spcBef>
          <a:spcPct val="0"/>
        </a:spcBef>
        <a:spcAft>
          <a:spcPct val="0"/>
        </a:spcAft>
        <a:defRPr sz="3200" b="1">
          <a:solidFill>
            <a:srgbClr val="FF0000"/>
          </a:solidFill>
          <a:latin typeface="Arial" charset="0"/>
        </a:defRPr>
      </a:lvl6pPr>
      <a:lvl7pPr marL="914400" algn="l" rtl="0" eaLnBrk="1" fontAlgn="base" hangingPunct="1">
        <a:lnSpc>
          <a:spcPct val="85000"/>
        </a:lnSpc>
        <a:spcBef>
          <a:spcPct val="0"/>
        </a:spcBef>
        <a:spcAft>
          <a:spcPct val="0"/>
        </a:spcAft>
        <a:defRPr sz="3200" b="1">
          <a:solidFill>
            <a:srgbClr val="FF0000"/>
          </a:solidFill>
          <a:latin typeface="Arial" charset="0"/>
        </a:defRPr>
      </a:lvl7pPr>
      <a:lvl8pPr marL="1371600" algn="l" rtl="0" eaLnBrk="1" fontAlgn="base" hangingPunct="1">
        <a:lnSpc>
          <a:spcPct val="85000"/>
        </a:lnSpc>
        <a:spcBef>
          <a:spcPct val="0"/>
        </a:spcBef>
        <a:spcAft>
          <a:spcPct val="0"/>
        </a:spcAft>
        <a:defRPr sz="3200" b="1">
          <a:solidFill>
            <a:srgbClr val="FF0000"/>
          </a:solidFill>
          <a:latin typeface="Arial" charset="0"/>
        </a:defRPr>
      </a:lvl8pPr>
      <a:lvl9pPr marL="1828800" algn="l" rtl="0" eaLnBrk="1" fontAlgn="base" hangingPunct="1">
        <a:lnSpc>
          <a:spcPct val="85000"/>
        </a:lnSpc>
        <a:spcBef>
          <a:spcPct val="0"/>
        </a:spcBef>
        <a:spcAft>
          <a:spcPct val="0"/>
        </a:spcAft>
        <a:defRPr sz="3200" b="1">
          <a:solidFill>
            <a:srgbClr val="FF0000"/>
          </a:solidFill>
          <a:latin typeface="Arial" charset="0"/>
        </a:defRPr>
      </a:lvl9pPr>
    </p:titleStyle>
    <p:bodyStyle>
      <a:lvl1pPr marL="227013" indent="-227013" algn="l" rtl="0" eaLnBrk="1" fontAlgn="base" hangingPunct="1">
        <a:spcBef>
          <a:spcPts val="800"/>
        </a:spcBef>
        <a:spcAft>
          <a:spcPct val="0"/>
        </a:spcAft>
        <a:buChar char="•"/>
        <a:defRPr sz="2000">
          <a:solidFill>
            <a:schemeClr val="tx1"/>
          </a:solidFill>
          <a:latin typeface="+mn-lt"/>
          <a:ea typeface="+mn-ea"/>
          <a:cs typeface="+mn-cs"/>
        </a:defRPr>
      </a:lvl1pPr>
      <a:lvl2pPr marL="574675" indent="-233363" algn="l" rtl="0" eaLnBrk="1" fontAlgn="base" hangingPunct="1">
        <a:spcBef>
          <a:spcPct val="20000"/>
        </a:spcBef>
        <a:spcAft>
          <a:spcPct val="0"/>
        </a:spcAft>
        <a:buChar char="–"/>
        <a:defRPr>
          <a:solidFill>
            <a:schemeClr val="tx1"/>
          </a:solidFill>
          <a:latin typeface="+mn-lt"/>
        </a:defRPr>
      </a:lvl2pPr>
      <a:lvl3pPr marL="854075" indent="-165100" algn="l" rtl="0" eaLnBrk="1" fontAlgn="base" hangingPunct="1">
        <a:spcBef>
          <a:spcPct val="15000"/>
        </a:spcBef>
        <a:spcAft>
          <a:spcPct val="0"/>
        </a:spcAft>
        <a:buChar char="•"/>
        <a:defRPr>
          <a:solidFill>
            <a:schemeClr val="tx1"/>
          </a:solidFill>
          <a:latin typeface="+mn-lt"/>
        </a:defRPr>
      </a:lvl3pPr>
      <a:lvl4pPr marL="1201738" indent="-233363" algn="l" rtl="0" eaLnBrk="1" fontAlgn="base" hangingPunct="1">
        <a:spcBef>
          <a:spcPct val="5000"/>
        </a:spcBef>
        <a:spcAft>
          <a:spcPct val="0"/>
        </a:spcAft>
        <a:buChar char="–"/>
        <a:defRPr>
          <a:solidFill>
            <a:schemeClr val="tx1"/>
          </a:solidFill>
          <a:latin typeface="+mn-lt"/>
        </a:defRPr>
      </a:lvl4pPr>
      <a:lvl5pPr marL="1489075" indent="-173038" algn="l" rtl="0" eaLnBrk="1" fontAlgn="base" hangingPunct="1">
        <a:spcBef>
          <a:spcPct val="0"/>
        </a:spcBef>
        <a:spcAft>
          <a:spcPct val="0"/>
        </a:spcAft>
        <a:buChar char="»"/>
        <a:defRPr>
          <a:solidFill>
            <a:schemeClr val="tx1"/>
          </a:solidFill>
          <a:latin typeface="+mn-lt"/>
        </a:defRPr>
      </a:lvl5pPr>
      <a:lvl6pPr marL="1946275" indent="-173038" algn="l" rtl="0" eaLnBrk="1" fontAlgn="base" hangingPunct="1">
        <a:spcBef>
          <a:spcPct val="0"/>
        </a:spcBef>
        <a:spcAft>
          <a:spcPct val="0"/>
        </a:spcAft>
        <a:buChar char="»"/>
        <a:defRPr sz="1600">
          <a:solidFill>
            <a:schemeClr val="tx1"/>
          </a:solidFill>
          <a:latin typeface="+mn-lt"/>
        </a:defRPr>
      </a:lvl6pPr>
      <a:lvl7pPr marL="2403475" indent="-173038" algn="l" rtl="0" eaLnBrk="1" fontAlgn="base" hangingPunct="1">
        <a:spcBef>
          <a:spcPct val="0"/>
        </a:spcBef>
        <a:spcAft>
          <a:spcPct val="0"/>
        </a:spcAft>
        <a:buChar char="»"/>
        <a:defRPr sz="1600">
          <a:solidFill>
            <a:schemeClr val="tx1"/>
          </a:solidFill>
          <a:latin typeface="+mn-lt"/>
        </a:defRPr>
      </a:lvl7pPr>
      <a:lvl8pPr marL="2860675" indent="-173038" algn="l" rtl="0" eaLnBrk="1" fontAlgn="base" hangingPunct="1">
        <a:spcBef>
          <a:spcPct val="0"/>
        </a:spcBef>
        <a:spcAft>
          <a:spcPct val="0"/>
        </a:spcAft>
        <a:buChar char="»"/>
        <a:defRPr sz="1600">
          <a:solidFill>
            <a:schemeClr val="tx1"/>
          </a:solidFill>
          <a:latin typeface="+mn-lt"/>
        </a:defRPr>
      </a:lvl8pPr>
      <a:lvl9pPr marL="3317875" indent="-173038" algn="l" rtl="0" eaLnBrk="1" fontAlgn="base" hangingPunct="1">
        <a:spcBef>
          <a:spcPct val="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9.xml"/><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9.xml"/><Relationship Id="rId5" Type="http://schemas.openxmlformats.org/officeDocument/2006/relationships/hyperlink" Target="https://www.murata.com/-/media/webrenewal/products/sensor/infrared/applinote_pir.ashx" TargetMode="External"/><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4.png"/><Relationship Id="rId1" Type="http://schemas.openxmlformats.org/officeDocument/2006/relationships/slideLayout" Target="../slideLayouts/slideLayout5.xml"/><Relationship Id="rId5" Type="http://schemas.microsoft.com/office/2007/relationships/hdphoto" Target="../media/hdphoto3.wdp"/><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7" Type="http://schemas.microsoft.com/office/2007/relationships/hdphoto" Target="../media/hdphoto5.wdp"/><Relationship Id="rId2" Type="http://schemas.openxmlformats.org/officeDocument/2006/relationships/image" Target="../media/image57.emf"/><Relationship Id="rId1" Type="http://schemas.openxmlformats.org/officeDocument/2006/relationships/slideLayout" Target="../slideLayouts/slideLayout9.xml"/><Relationship Id="rId6" Type="http://schemas.openxmlformats.org/officeDocument/2006/relationships/image" Target="../media/image60.png"/><Relationship Id="rId5" Type="http://schemas.microsoft.com/office/2007/relationships/hdphoto" Target="../media/hdphoto4.wdp"/><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9.xml"/><Relationship Id="rId4" Type="http://schemas.openxmlformats.org/officeDocument/2006/relationships/image" Target="../media/image7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image" Target="../media/image71.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8" Type="http://schemas.openxmlformats.org/officeDocument/2006/relationships/hyperlink" Target="https://creativecommons.org/licenses/by-sa/3.0" TargetMode="External"/><Relationship Id="rId3" Type="http://schemas.openxmlformats.org/officeDocument/2006/relationships/image" Target="../media/image74.gif"/><Relationship Id="rId7" Type="http://schemas.openxmlformats.org/officeDocument/2006/relationships/hyperlink" Target="https://commons.wikimedia.org/wiki/File:Dopplereffectsourcemovingrightatmach0.7.gif" TargetMode="External"/><Relationship Id="rId2" Type="http://schemas.openxmlformats.org/officeDocument/2006/relationships/image" Target="../media/image73.gif"/><Relationship Id="rId1" Type="http://schemas.openxmlformats.org/officeDocument/2006/relationships/slideLayout" Target="../slideLayouts/slideLayout9.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430.png"/></Relationships>
</file>

<file path=ppt/slides/_rels/slide3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8" Type="http://schemas.openxmlformats.org/officeDocument/2006/relationships/image" Target="../media/image530.png"/><Relationship Id="rId3" Type="http://schemas.openxmlformats.org/officeDocument/2006/relationships/image" Target="../media/image79.png"/><Relationship Id="rId7" Type="http://schemas.openxmlformats.org/officeDocument/2006/relationships/image" Target="../media/image80.png"/><Relationship Id="rId2" Type="http://schemas.openxmlformats.org/officeDocument/2006/relationships/image" Target="../media/image78.gif"/><Relationship Id="rId1" Type="http://schemas.openxmlformats.org/officeDocument/2006/relationships/slideLayout" Target="../slideLayouts/slideLayout9.xml"/><Relationship Id="rId6" Type="http://schemas.openxmlformats.org/officeDocument/2006/relationships/image" Target="../media/image510.png"/><Relationship Id="rId5" Type="http://schemas.openxmlformats.org/officeDocument/2006/relationships/image" Target="../media/image500.png"/><Relationship Id="rId4" Type="http://schemas.openxmlformats.org/officeDocument/2006/relationships/image" Target="../media/image490.png"/><Relationship Id="rId9" Type="http://schemas.openxmlformats.org/officeDocument/2006/relationships/image" Target="../media/image540.png"/></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9.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3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hyperlink" Target="https://commons.wikimedia.org/wiki/File:Wiens_law.svg" TargetMode="External"/><Relationship Id="rId3" Type="http://schemas.microsoft.com/office/2007/relationships/hdphoto" Target="../media/hdphoto1.wdp"/><Relationship Id="rId7" Type="http://schemas.openxmlformats.org/officeDocument/2006/relationships/image" Target="../media/image13.JPG"/><Relationship Id="rId2" Type="http://schemas.openxmlformats.org/officeDocument/2006/relationships/image" Target="../media/image11.png"/><Relationship Id="rId1" Type="http://schemas.openxmlformats.org/officeDocument/2006/relationships/slideLayout" Target="../slideLayouts/slideLayout9.xml"/><Relationship Id="rId6" Type="http://schemas.openxmlformats.org/officeDocument/2006/relationships/image" Target="../media/image120.png"/><Relationship Id="rId5" Type="http://schemas.openxmlformats.org/officeDocument/2006/relationships/image" Target="../media/image110.png"/><Relationship Id="rId4" Type="http://schemas.openxmlformats.org/officeDocument/2006/relationships/image" Target="../media/image12.png"/><Relationship Id="rId9" Type="http://schemas.openxmlformats.org/officeDocument/2006/relationships/hyperlink" Target="http://creativecommons.org/licenses/by-sa/3.0/"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jpeg"/><Relationship Id="rId3" Type="http://schemas.openxmlformats.org/officeDocument/2006/relationships/image" Target="../media/image15.jpeg"/><Relationship Id="rId7" Type="http://schemas.openxmlformats.org/officeDocument/2006/relationships/image" Target="../media/image19.jpeg"/><Relationship Id="rId12" Type="http://schemas.openxmlformats.org/officeDocument/2006/relationships/image" Target="../media/image24.jpeg"/><Relationship Id="rId2" Type="http://schemas.openxmlformats.org/officeDocument/2006/relationships/image" Target="../media/image14.jpeg"/><Relationship Id="rId1" Type="http://schemas.openxmlformats.org/officeDocument/2006/relationships/slideLayout" Target="../slideLayouts/slideLayout9.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8" Type="http://schemas.openxmlformats.org/officeDocument/2006/relationships/hyperlink" Target="https://www.murata.com/-/media/webrenewal/products/sensor/infrared/applinote_pir.ashx" TargetMode="External"/><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33.png"/><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 y="2426589"/>
            <a:ext cx="8458200" cy="1102520"/>
          </a:xfrm>
        </p:spPr>
        <p:txBody>
          <a:bodyPr/>
          <a:lstStyle/>
          <a:p>
            <a:r>
              <a:rPr lang="en-US" sz="2800" dirty="0">
                <a:solidFill>
                  <a:schemeClr val="tx1"/>
                </a:solidFill>
              </a:rPr>
              <a:t>Techniques for PIR-based motion detection</a:t>
            </a:r>
          </a:p>
        </p:txBody>
      </p:sp>
      <p:sp>
        <p:nvSpPr>
          <p:cNvPr id="3" name="Subtitle 2"/>
          <p:cNvSpPr>
            <a:spLocks noGrp="1"/>
          </p:cNvSpPr>
          <p:nvPr>
            <p:ph type="subTitle" idx="1"/>
          </p:nvPr>
        </p:nvSpPr>
        <p:spPr>
          <a:xfrm>
            <a:off x="342900" y="3581876"/>
            <a:ext cx="8458200" cy="1114425"/>
          </a:xfrm>
        </p:spPr>
        <p:txBody>
          <a:bodyPr/>
          <a:lstStyle/>
          <a:p>
            <a:r>
              <a:rPr lang="en-US" sz="1400" dirty="0"/>
              <a:t>Miro Oljaca</a:t>
            </a:r>
          </a:p>
          <a:p>
            <a:r>
              <a:rPr lang="en-US" sz="1400" dirty="0"/>
              <a:t>Building Automation Systems</a:t>
            </a:r>
          </a:p>
        </p:txBody>
      </p:sp>
    </p:spTree>
    <p:extLst>
      <p:ext uri="{BB962C8B-B14F-4D97-AF65-F5344CB8AC3E}">
        <p14:creationId xmlns:p14="http://schemas.microsoft.com/office/powerpoint/2010/main" val="32873354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354" y="692978"/>
            <a:ext cx="3896140" cy="1817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sz="2400" dirty="0"/>
              <a:t>PIR analog signal chain (from TIDA-00489)</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10</a:t>
            </a:fld>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541" y="2478721"/>
            <a:ext cx="4798529" cy="2197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7022" y="651802"/>
            <a:ext cx="3333750"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353879" y="2763078"/>
            <a:ext cx="3485322" cy="1815882"/>
          </a:xfrm>
          <a:prstGeom prst="rect">
            <a:avLst/>
          </a:prstGeom>
          <a:noFill/>
        </p:spPr>
        <p:txBody>
          <a:bodyPr wrap="square" rtlCol="0">
            <a:spAutoFit/>
          </a:bodyPr>
          <a:lstStyle/>
          <a:p>
            <a:pPr marL="285750" indent="-285750">
              <a:buFont typeface="Arial" panose="020B0604020202020204" pitchFamily="34" charset="0"/>
              <a:buChar char="•"/>
            </a:pPr>
            <a:r>
              <a:rPr lang="en-US" sz="1400" dirty="0"/>
              <a:t>Advantages</a:t>
            </a:r>
          </a:p>
          <a:p>
            <a:pPr marL="666645" lvl="1" indent="-285750">
              <a:buFont typeface="Arial" panose="020B0604020202020204" pitchFamily="34" charset="0"/>
              <a:buChar char="•"/>
            </a:pPr>
            <a:r>
              <a:rPr lang="en-US" sz="1400" dirty="0"/>
              <a:t>Simple, low power</a:t>
            </a:r>
          </a:p>
          <a:p>
            <a:pPr marL="285750" indent="-285750">
              <a:buFont typeface="Arial" panose="020B0604020202020204" pitchFamily="34" charset="0"/>
              <a:buChar char="•"/>
            </a:pPr>
            <a:r>
              <a:rPr lang="en-US" sz="1400" dirty="0"/>
              <a:t>Disadvantages</a:t>
            </a:r>
          </a:p>
          <a:p>
            <a:pPr marL="666645" lvl="1" indent="-285750">
              <a:buFont typeface="Arial" panose="020B0604020202020204" pitchFamily="34" charset="0"/>
              <a:buChar char="•"/>
            </a:pPr>
            <a:r>
              <a:rPr lang="en-US" sz="1400" dirty="0"/>
              <a:t>Gain/bandwidth are fixed in hardware</a:t>
            </a:r>
          </a:p>
          <a:p>
            <a:pPr marL="666645" lvl="1" indent="-285750">
              <a:buFont typeface="Arial" panose="020B0604020202020204" pitchFamily="34" charset="0"/>
              <a:buChar char="•"/>
            </a:pPr>
            <a:r>
              <a:rPr lang="en-US" sz="1400" dirty="0"/>
              <a:t>Filter capacitors can act as noise sources (see next slide)</a:t>
            </a:r>
          </a:p>
          <a:p>
            <a:endParaRPr lang="en-US" sz="1400" dirty="0"/>
          </a:p>
        </p:txBody>
      </p:sp>
    </p:spTree>
    <p:extLst>
      <p:ext uri="{BB962C8B-B14F-4D97-AF65-F5344CB8AC3E}">
        <p14:creationId xmlns:p14="http://schemas.microsoft.com/office/powerpoint/2010/main" val="553169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Barium </a:t>
            </a:r>
            <a:r>
              <a:rPr lang="en-US" sz="2400" dirty="0" err="1"/>
              <a:t>titanate</a:t>
            </a:r>
            <a:r>
              <a:rPr lang="en-US" sz="2400" dirty="0"/>
              <a:t> (BaTiO</a:t>
            </a:r>
            <a:r>
              <a:rPr lang="en-US" sz="2400" baseline="-25000" dirty="0"/>
              <a:t>3</a:t>
            </a:r>
            <a:r>
              <a:rPr lang="en-US" sz="2400" dirty="0"/>
              <a:t>)</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11</a:t>
            </a:fld>
            <a:endParaRPr lang="en-US" dirty="0"/>
          </a:p>
        </p:txBody>
      </p:sp>
      <p:sp>
        <p:nvSpPr>
          <p:cNvPr id="4" name="AutoShape 10" descr="Image result for turntable cartridge"/>
          <p:cNvSpPr>
            <a:spLocks noChangeAspect="1" noChangeArrowheads="1"/>
          </p:cNvSpPr>
          <p:nvPr/>
        </p:nvSpPr>
        <p:spPr bwMode="auto">
          <a:xfrm>
            <a:off x="155575" y="-14446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36" tIns="45718" rIns="91436" bIns="45718" numCol="1" anchor="t" anchorCtr="0" compatLnSpc="1">
            <a:prstTxWarp prst="textNoShape">
              <a:avLst/>
            </a:prstTxWarp>
          </a:bodyPr>
          <a:lstStyle/>
          <a:p>
            <a:endParaRPr lang="en-US"/>
          </a:p>
        </p:txBody>
      </p:sp>
      <p:sp>
        <p:nvSpPr>
          <p:cNvPr id="5" name="AutoShape 12" descr="Image result for turntable cartridge"/>
          <p:cNvSpPr>
            <a:spLocks noChangeAspect="1" noChangeArrowheads="1"/>
          </p:cNvSpPr>
          <p:nvPr/>
        </p:nvSpPr>
        <p:spPr bwMode="auto">
          <a:xfrm>
            <a:off x="307975" y="79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36" tIns="45718" rIns="91436" bIns="45718" numCol="1" anchor="t" anchorCtr="0" compatLnSpc="1">
            <a:prstTxWarp prst="textNoShape">
              <a:avLst/>
            </a:prstTxWarp>
          </a:bodyPr>
          <a:lstStyle/>
          <a:p>
            <a:endParaRPr lang="en-US"/>
          </a:p>
        </p:txBody>
      </p:sp>
      <p:sp>
        <p:nvSpPr>
          <p:cNvPr id="6" name="AutoShape 15" descr="Image result for microphone"/>
          <p:cNvSpPr>
            <a:spLocks noChangeAspect="1" noChangeArrowheads="1"/>
          </p:cNvSpPr>
          <p:nvPr/>
        </p:nvSpPr>
        <p:spPr bwMode="auto">
          <a:xfrm>
            <a:off x="460375" y="1603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36" tIns="45718" rIns="91436" bIns="45718" numCol="1" anchor="t" anchorCtr="0" compatLnSpc="1">
            <a:prstTxWarp prst="textNoShape">
              <a:avLst/>
            </a:prstTxWarp>
          </a:bodyPr>
          <a:lstStyle/>
          <a:p>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7544" y="1454261"/>
            <a:ext cx="3490076" cy="2296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6788" y="655012"/>
            <a:ext cx="1583698" cy="2133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descr="https://upload.wikimedia.org/wikipedia/commons/5/54/Perovskit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9694" y="1245903"/>
            <a:ext cx="2772586" cy="266609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89815" y="2975621"/>
            <a:ext cx="1745566" cy="1549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0519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348" y="820764"/>
            <a:ext cx="4269279" cy="1737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sz="2400" dirty="0"/>
              <a:t>SNR improvement with capacitor free design</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12</a:t>
            </a:fld>
            <a:endParaRPr lang="en-US"/>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348" y="2846070"/>
            <a:ext cx="4228055" cy="1554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1051560" y="1920241"/>
            <a:ext cx="243840" cy="2127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US"/>
          </a:p>
        </p:txBody>
      </p:sp>
      <p:sp>
        <p:nvSpPr>
          <p:cNvPr id="7" name="Oval 6"/>
          <p:cNvSpPr/>
          <p:nvPr/>
        </p:nvSpPr>
        <p:spPr>
          <a:xfrm>
            <a:off x="1722120" y="1295401"/>
            <a:ext cx="243840" cy="2127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US"/>
          </a:p>
        </p:txBody>
      </p:sp>
      <p:cxnSp>
        <p:nvCxnSpPr>
          <p:cNvPr id="8" name="Straight Arrow Connector 7"/>
          <p:cNvCxnSpPr/>
          <p:nvPr/>
        </p:nvCxnSpPr>
        <p:spPr>
          <a:xfrm flipH="1" flipV="1">
            <a:off x="1303020" y="2057082"/>
            <a:ext cx="815340" cy="4984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1844040" y="1508126"/>
            <a:ext cx="274320" cy="5184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031511" y="1932910"/>
            <a:ext cx="646950" cy="400110"/>
          </a:xfrm>
          <a:prstGeom prst="rect">
            <a:avLst/>
          </a:prstGeom>
          <a:noFill/>
        </p:spPr>
        <p:txBody>
          <a:bodyPr wrap="square" lIns="91436" tIns="45718" rIns="91436" bIns="45718" rtlCol="0">
            <a:spAutoFit/>
          </a:bodyPr>
          <a:lstStyle/>
          <a:p>
            <a:pPr algn="ctr"/>
            <a:r>
              <a:rPr lang="en-US" sz="1000" b="1" dirty="0">
                <a:solidFill>
                  <a:srgbClr val="FF0000"/>
                </a:solidFill>
              </a:rPr>
              <a:t>Noise Source</a:t>
            </a:r>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63312" y="1908810"/>
            <a:ext cx="3310128" cy="2482596"/>
          </a:xfrm>
          <a:prstGeom prst="rect">
            <a:avLst/>
          </a:prstGeom>
        </p:spPr>
      </p:pic>
      <p:cxnSp>
        <p:nvCxnSpPr>
          <p:cNvPr id="18" name="Straight Arrow Connector 17"/>
          <p:cNvCxnSpPr/>
          <p:nvPr/>
        </p:nvCxnSpPr>
        <p:spPr>
          <a:xfrm flipV="1">
            <a:off x="3459480" y="3078480"/>
            <a:ext cx="2446020" cy="289560"/>
          </a:xfrm>
          <a:prstGeom prst="straightConnector1">
            <a:avLst/>
          </a:prstGeom>
          <a:ln w="12700">
            <a:solidFill>
              <a:srgbClr val="0C34FF"/>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872740" y="1508126"/>
            <a:ext cx="2423160" cy="1204595"/>
          </a:xfrm>
          <a:prstGeom prst="straightConnector1">
            <a:avLst/>
          </a:prstGeom>
          <a:ln w="12700">
            <a:solidFill>
              <a:srgbClr val="CC00FF"/>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163313" y="922020"/>
            <a:ext cx="2916175" cy="923326"/>
          </a:xfrm>
          <a:prstGeom prst="rect">
            <a:avLst/>
          </a:prstGeom>
          <a:noFill/>
        </p:spPr>
        <p:txBody>
          <a:bodyPr wrap="none" lIns="91436" tIns="45718" rIns="91436" bIns="45718" rtlCol="0">
            <a:spAutoFit/>
          </a:bodyPr>
          <a:lstStyle/>
          <a:p>
            <a:r>
              <a:rPr lang="en-US" u="sng" dirty="0"/>
              <a:t>Capacitor as noise source:</a:t>
            </a:r>
          </a:p>
          <a:p>
            <a:pPr marL="285739" indent="-285739">
              <a:buFont typeface="Arial" panose="020B0604020202020204" pitchFamily="34" charset="0"/>
              <a:buChar char="•"/>
            </a:pPr>
            <a:r>
              <a:rPr lang="en-US" dirty="0"/>
              <a:t>Ceramic - Microphonic</a:t>
            </a:r>
          </a:p>
          <a:p>
            <a:pPr marL="285739" indent="-285739">
              <a:buFont typeface="Arial" panose="020B0604020202020204" pitchFamily="34" charset="0"/>
              <a:buChar char="•"/>
            </a:pPr>
            <a:r>
              <a:rPr lang="en-US" dirty="0"/>
              <a:t>Tantalum - 1/f</a:t>
            </a:r>
            <a:r>
              <a:rPr lang="en-US" baseline="30000" dirty="0"/>
              <a:t>3</a:t>
            </a:r>
          </a:p>
        </p:txBody>
      </p:sp>
      <p:sp>
        <p:nvSpPr>
          <p:cNvPr id="32" name="TextBox 31"/>
          <p:cNvSpPr txBox="1"/>
          <p:nvPr/>
        </p:nvSpPr>
        <p:spPr>
          <a:xfrm>
            <a:off x="7374590" y="1958896"/>
            <a:ext cx="1071127" cy="246221"/>
          </a:xfrm>
          <a:prstGeom prst="rect">
            <a:avLst/>
          </a:prstGeom>
          <a:noFill/>
        </p:spPr>
        <p:txBody>
          <a:bodyPr wrap="none" lIns="91436" tIns="45718" rIns="91436" bIns="45718" rtlCol="0">
            <a:spAutoFit/>
          </a:bodyPr>
          <a:lstStyle/>
          <a:p>
            <a:r>
              <a:rPr lang="en-US" sz="1000" dirty="0">
                <a:solidFill>
                  <a:srgbClr val="CC00FF"/>
                </a:solidFill>
              </a:rPr>
              <a:t>Bandpass Filter</a:t>
            </a:r>
          </a:p>
        </p:txBody>
      </p:sp>
      <p:cxnSp>
        <p:nvCxnSpPr>
          <p:cNvPr id="33" name="Straight Arrow Connector 32"/>
          <p:cNvCxnSpPr>
            <a:stCxn id="32" idx="2"/>
          </p:cNvCxnSpPr>
          <p:nvPr/>
        </p:nvCxnSpPr>
        <p:spPr>
          <a:xfrm flipH="1">
            <a:off x="7612380" y="2205116"/>
            <a:ext cx="297773" cy="507604"/>
          </a:xfrm>
          <a:prstGeom prst="straightConnector1">
            <a:avLst/>
          </a:prstGeom>
          <a:ln w="12700">
            <a:solidFill>
              <a:srgbClr val="CC00FF"/>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969354" y="3750621"/>
            <a:ext cx="1029449" cy="246221"/>
          </a:xfrm>
          <a:prstGeom prst="rect">
            <a:avLst/>
          </a:prstGeom>
          <a:noFill/>
        </p:spPr>
        <p:txBody>
          <a:bodyPr wrap="none" lIns="91436" tIns="45718" rIns="91436" bIns="45718" rtlCol="0">
            <a:spAutoFit/>
          </a:bodyPr>
          <a:lstStyle/>
          <a:p>
            <a:r>
              <a:rPr lang="en-US" sz="1000" dirty="0">
                <a:solidFill>
                  <a:srgbClr val="0C34FF"/>
                </a:solidFill>
              </a:rPr>
              <a:t>Capacitor Free</a:t>
            </a:r>
          </a:p>
        </p:txBody>
      </p:sp>
      <p:cxnSp>
        <p:nvCxnSpPr>
          <p:cNvPr id="38" name="Straight Arrow Connector 37"/>
          <p:cNvCxnSpPr>
            <a:stCxn id="37" idx="1"/>
          </p:cNvCxnSpPr>
          <p:nvPr/>
        </p:nvCxnSpPr>
        <p:spPr>
          <a:xfrm flipH="1" flipV="1">
            <a:off x="6416040" y="3436621"/>
            <a:ext cx="553313" cy="437111"/>
          </a:xfrm>
          <a:prstGeom prst="straightConnector1">
            <a:avLst/>
          </a:prstGeom>
          <a:ln w="12700">
            <a:solidFill>
              <a:srgbClr val="0C34FF"/>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4585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Single chip ultra-low power PIR solution</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54" y="783607"/>
            <a:ext cx="6151850" cy="2259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c2eb6884-3287-45fd-bf27-6e6d77a5b595@ow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240" t="28271" r="35649" b="21233"/>
          <a:stretch/>
        </p:blipFill>
        <p:spPr bwMode="auto">
          <a:xfrm rot="16200000">
            <a:off x="6042494" y="1297856"/>
            <a:ext cx="3175970" cy="235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30345" y="3134094"/>
            <a:ext cx="6223529" cy="1600438"/>
          </a:xfrm>
          <a:prstGeom prst="rect">
            <a:avLst/>
          </a:prstGeom>
          <a:noFill/>
        </p:spPr>
        <p:txBody>
          <a:bodyPr wrap="square" rtlCol="0">
            <a:spAutoFit/>
          </a:bodyPr>
          <a:lstStyle/>
          <a:p>
            <a:r>
              <a:rPr lang="en-US" sz="1400" b="1" dirty="0"/>
              <a:t>Advantages</a:t>
            </a:r>
          </a:p>
          <a:p>
            <a:pPr marL="285750" indent="-285750">
              <a:buFont typeface="Arial" panose="020B0604020202020204" pitchFamily="34" charset="0"/>
              <a:buChar char="•"/>
            </a:pPr>
            <a:r>
              <a:rPr lang="en-US" sz="1400" dirty="0"/>
              <a:t>Configurable gain and pass band </a:t>
            </a:r>
            <a:r>
              <a:rPr lang="en-US" sz="1400" dirty="0">
                <a:sym typeface="Wingdings" panose="05000000000000000000" pitchFamily="2" charset="2"/>
              </a:rPr>
              <a:t> allows for optimizations for detecting targets at different distances and speeds</a:t>
            </a:r>
          </a:p>
          <a:p>
            <a:pPr marL="285750" indent="-285750">
              <a:buFont typeface="Arial" panose="020B0604020202020204" pitchFamily="34" charset="0"/>
              <a:buChar char="•"/>
            </a:pPr>
            <a:r>
              <a:rPr lang="en-US" sz="1400" dirty="0">
                <a:sym typeface="Wingdings" panose="05000000000000000000" pitchFamily="2" charset="2"/>
              </a:rPr>
              <a:t>Low noise  Improved SNR in signal chain reduces false detections</a:t>
            </a:r>
            <a:endParaRPr lang="en-US" sz="1400" dirty="0"/>
          </a:p>
          <a:p>
            <a:pPr marL="285750" indent="-285750">
              <a:buFont typeface="Arial" panose="020B0604020202020204" pitchFamily="34" charset="0"/>
              <a:buChar char="•"/>
            </a:pPr>
            <a:r>
              <a:rPr lang="en-US" sz="1400" dirty="0"/>
              <a:t>Low average power consumption </a:t>
            </a:r>
            <a:r>
              <a:rPr lang="en-US" sz="1400" dirty="0">
                <a:sym typeface="Wingdings" panose="05000000000000000000" pitchFamily="2" charset="2"/>
              </a:rPr>
              <a:t> long battery life</a:t>
            </a:r>
          </a:p>
          <a:p>
            <a:pPr marL="285750" indent="-285750">
              <a:buFont typeface="Arial" panose="020B0604020202020204" pitchFamily="34" charset="0"/>
              <a:buChar char="•"/>
            </a:pPr>
            <a:r>
              <a:rPr lang="en-US" sz="1400" dirty="0">
                <a:sym typeface="Wingdings" panose="05000000000000000000" pitchFamily="2" charset="2"/>
              </a:rPr>
              <a:t>Fewer components  lowers BOM cost and simplifies layout</a:t>
            </a:r>
            <a:endParaRPr lang="en-US" sz="1400" dirty="0"/>
          </a:p>
          <a:p>
            <a:endParaRPr lang="en-US" sz="1400" dirty="0"/>
          </a:p>
        </p:txBody>
      </p:sp>
    </p:spTree>
    <p:extLst>
      <p:ext uri="{BB962C8B-B14F-4D97-AF65-F5344CB8AC3E}">
        <p14:creationId xmlns:p14="http://schemas.microsoft.com/office/powerpoint/2010/main" val="22996393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584" y="830792"/>
            <a:ext cx="8614833" cy="3481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sz="2400" dirty="0"/>
              <a:t>MSP430 analog signal acquisition current </a:t>
            </a:r>
          </a:p>
        </p:txBody>
      </p:sp>
      <p:sp>
        <p:nvSpPr>
          <p:cNvPr id="4" name="TextBox 3"/>
          <p:cNvSpPr txBox="1"/>
          <p:nvPr/>
        </p:nvSpPr>
        <p:spPr>
          <a:xfrm>
            <a:off x="4335981" y="3859622"/>
            <a:ext cx="2190274" cy="353939"/>
          </a:xfrm>
          <a:prstGeom prst="rect">
            <a:avLst/>
          </a:prstGeom>
          <a:noFill/>
        </p:spPr>
        <p:txBody>
          <a:bodyPr wrap="none" lIns="76197" tIns="38098" rIns="76197" bIns="38098" rtlCol="0">
            <a:spAutoFit/>
          </a:bodyPr>
          <a:lstStyle/>
          <a:p>
            <a:r>
              <a:rPr lang="en-US" i="1" dirty="0">
                <a:solidFill>
                  <a:srgbClr val="DE0000"/>
                </a:solidFill>
              </a:rPr>
              <a:t>I</a:t>
            </a:r>
            <a:r>
              <a:rPr lang="en-US" i="1" baseline="-25000" dirty="0">
                <a:solidFill>
                  <a:srgbClr val="DE0000"/>
                </a:solidFill>
              </a:rPr>
              <a:t>AV</a:t>
            </a:r>
            <a:r>
              <a:rPr lang="en-US" i="1" dirty="0">
                <a:solidFill>
                  <a:srgbClr val="DE0000"/>
                </a:solidFill>
              </a:rPr>
              <a:t> = 5 µA @ 20 </a:t>
            </a:r>
            <a:r>
              <a:rPr lang="en-US" i="1" dirty="0" err="1">
                <a:solidFill>
                  <a:srgbClr val="DE0000"/>
                </a:solidFill>
              </a:rPr>
              <a:t>sps</a:t>
            </a:r>
            <a:endParaRPr lang="en-US" i="1" dirty="0">
              <a:solidFill>
                <a:srgbClr val="DE0000"/>
              </a:solidFill>
            </a:endParaRPr>
          </a:p>
        </p:txBody>
      </p:sp>
    </p:spTree>
    <p:extLst>
      <p:ext uri="{BB962C8B-B14F-4D97-AF65-F5344CB8AC3E}">
        <p14:creationId xmlns:p14="http://schemas.microsoft.com/office/powerpoint/2010/main" val="13318986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Battery life calculation</a:t>
            </a:r>
          </a:p>
        </p:txBody>
      </p:sp>
      <p:sp>
        <p:nvSpPr>
          <p:cNvPr id="3" name="Content Placeholder 2"/>
          <p:cNvSpPr>
            <a:spLocks noGrp="1"/>
          </p:cNvSpPr>
          <p:nvPr>
            <p:ph idx="1"/>
          </p:nvPr>
        </p:nvSpPr>
        <p:spPr/>
        <p:txBody>
          <a:bodyPr/>
          <a:lstStyle/>
          <a:p>
            <a:r>
              <a:rPr lang="en-US" dirty="0"/>
              <a:t>Assumptions (based on TIDA-00489)</a:t>
            </a:r>
          </a:p>
          <a:p>
            <a:pPr lvl="1"/>
            <a:r>
              <a:rPr lang="en-US" dirty="0"/>
              <a:t>Current in low power mode: 5 </a:t>
            </a:r>
            <a:r>
              <a:rPr lang="en-US" dirty="0" err="1"/>
              <a:t>uA</a:t>
            </a:r>
            <a:endParaRPr lang="en-US" dirty="0"/>
          </a:p>
          <a:p>
            <a:pPr lvl="1"/>
            <a:r>
              <a:rPr lang="en-US" dirty="0"/>
              <a:t>Active-mode duration when event occurs: 60 s</a:t>
            </a:r>
          </a:p>
          <a:p>
            <a:pPr lvl="1"/>
            <a:r>
              <a:rPr lang="en-US" dirty="0"/>
              <a:t>Additional current during active period: 645 </a:t>
            </a:r>
            <a:r>
              <a:rPr lang="en-US" dirty="0" err="1"/>
              <a:t>nA</a:t>
            </a:r>
            <a:endParaRPr lang="en-US" dirty="0"/>
          </a:p>
          <a:p>
            <a:pPr lvl="1"/>
            <a:r>
              <a:rPr lang="en-US" dirty="0"/>
              <a:t>Average current during wireless transmission: 1.12 mA</a:t>
            </a:r>
          </a:p>
          <a:p>
            <a:pPr lvl="1"/>
            <a:r>
              <a:rPr lang="en-US" dirty="0"/>
              <a:t>Duration of wireless transmission: 104 ms</a:t>
            </a:r>
          </a:p>
          <a:p>
            <a:pPr lvl="1"/>
            <a:r>
              <a:rPr lang="en-US" dirty="0"/>
              <a:t>Number of detection events per hour: 10</a:t>
            </a:r>
          </a:p>
          <a:p>
            <a:pPr lvl="1"/>
            <a:r>
              <a:rPr lang="en-US" dirty="0"/>
              <a:t>Battery derating factor: 85%</a:t>
            </a:r>
          </a:p>
          <a:p>
            <a:r>
              <a:rPr lang="en-US" dirty="0"/>
              <a:t>Battery life</a:t>
            </a:r>
          </a:p>
          <a:p>
            <a:pPr lvl="1"/>
            <a:r>
              <a:rPr lang="en-US" dirty="0"/>
              <a:t>CR2032 @ 240 </a:t>
            </a:r>
            <a:r>
              <a:rPr lang="en-US" dirty="0" err="1"/>
              <a:t>mAh</a:t>
            </a:r>
            <a:r>
              <a:rPr lang="en-US" dirty="0"/>
              <a:t>: </a:t>
            </a:r>
            <a:r>
              <a:rPr lang="en-US" b="1" dirty="0"/>
              <a:t>4+ years</a:t>
            </a:r>
          </a:p>
          <a:p>
            <a:pPr lvl="1"/>
            <a:r>
              <a:rPr lang="en-US" dirty="0"/>
              <a:t>CR2450 @ 600 </a:t>
            </a:r>
            <a:r>
              <a:rPr lang="en-US" dirty="0" err="1"/>
              <a:t>mAh</a:t>
            </a:r>
            <a:r>
              <a:rPr lang="en-US" dirty="0"/>
              <a:t>: </a:t>
            </a:r>
            <a:r>
              <a:rPr lang="en-US" b="1" dirty="0"/>
              <a:t>10+ years</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15</a:t>
            </a:fld>
            <a:endParaRPr lang="en-US"/>
          </a:p>
        </p:txBody>
      </p:sp>
    </p:spTree>
    <p:extLst>
      <p:ext uri="{BB962C8B-B14F-4D97-AF65-F5344CB8AC3E}">
        <p14:creationId xmlns:p14="http://schemas.microsoft.com/office/powerpoint/2010/main" val="2618321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Sub-1 GHz communication options</a:t>
            </a:r>
          </a:p>
        </p:txBody>
      </p:sp>
      <p:sp>
        <p:nvSpPr>
          <p:cNvPr id="3" name="Content Placeholder 2"/>
          <p:cNvSpPr>
            <a:spLocks noGrp="1"/>
          </p:cNvSpPr>
          <p:nvPr>
            <p:ph idx="1"/>
          </p:nvPr>
        </p:nvSpPr>
        <p:spPr/>
        <p:txBody>
          <a:bodyPr/>
          <a:lstStyle/>
          <a:p>
            <a:r>
              <a:rPr lang="en-US" dirty="0"/>
              <a:t>Option 1: MSP used to run simple Sub-1G protocol and interface to external transceiver</a:t>
            </a:r>
          </a:p>
          <a:p>
            <a:r>
              <a:rPr lang="en-US" dirty="0"/>
              <a:t>Option 2: Capacitor-less solution can be migrated to a wireless MCU (less integration of analog generally possible).  Example below:</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16</a:t>
            </a:fld>
            <a:endParaRPr lang="en-US"/>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6548" y="2241340"/>
            <a:ext cx="4630681" cy="19529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8036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Other topics to consider</a:t>
            </a:r>
          </a:p>
        </p:txBody>
      </p:sp>
      <p:sp>
        <p:nvSpPr>
          <p:cNvPr id="3" name="Content Placeholder 2"/>
          <p:cNvSpPr>
            <a:spLocks noGrp="1"/>
          </p:cNvSpPr>
          <p:nvPr>
            <p:ph idx="1"/>
          </p:nvPr>
        </p:nvSpPr>
        <p:spPr/>
        <p:txBody>
          <a:bodyPr/>
          <a:lstStyle/>
          <a:p>
            <a:r>
              <a:rPr lang="en-US" dirty="0"/>
              <a:t>Multiple PIR sensors and to reduce false triggering (e.g., due to pets)</a:t>
            </a:r>
          </a:p>
          <a:p>
            <a:r>
              <a:rPr lang="en-US" dirty="0"/>
              <a:t>Dual-mode detection techniques:</a:t>
            </a:r>
          </a:p>
          <a:p>
            <a:pPr lvl="1"/>
            <a:r>
              <a:rPr lang="en-US" dirty="0"/>
              <a:t>PIR + optical </a:t>
            </a:r>
            <a:r>
              <a:rPr lang="en-US" dirty="0" err="1"/>
              <a:t>ToF</a:t>
            </a:r>
            <a:r>
              <a:rPr lang="en-US" dirty="0"/>
              <a:t> (improved sensitivity to longitudinal movement)</a:t>
            </a:r>
          </a:p>
          <a:p>
            <a:pPr lvl="1"/>
            <a:r>
              <a:rPr lang="en-US" dirty="0"/>
              <a:t>PIR + ultrasonic</a:t>
            </a:r>
          </a:p>
          <a:p>
            <a:pPr lvl="1"/>
            <a:r>
              <a:rPr lang="en-US" dirty="0"/>
              <a:t>PIR + discrete </a:t>
            </a:r>
            <a:r>
              <a:rPr lang="en-US" dirty="0" err="1"/>
              <a:t>doppler</a:t>
            </a:r>
            <a:endParaRPr lang="en-US" dirty="0"/>
          </a:p>
          <a:p>
            <a:r>
              <a:rPr lang="en-US" dirty="0"/>
              <a:t>Tamper/masking resistance</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17</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440" y="2737675"/>
            <a:ext cx="3469420" cy="1747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1015" y="3016605"/>
            <a:ext cx="3931880" cy="1255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03477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Advanced motion detection</a:t>
            </a:r>
            <a:br>
              <a:rPr lang="en-US" dirty="0"/>
            </a:br>
            <a:endParaRPr lang="en-US" dirty="0">
              <a:solidFill>
                <a:schemeClr val="tx1"/>
              </a:solidFill>
            </a:endParaRPr>
          </a:p>
        </p:txBody>
      </p:sp>
      <p:sp>
        <p:nvSpPr>
          <p:cNvPr id="7" name="Subtitle 6"/>
          <p:cNvSpPr>
            <a:spLocks noGrp="1"/>
          </p:cNvSpPr>
          <p:nvPr>
            <p:ph type="subTitle" idx="1"/>
          </p:nvPr>
        </p:nvSpPr>
        <p:spPr>
          <a:xfrm>
            <a:off x="342900" y="2774158"/>
            <a:ext cx="8458200" cy="1588292"/>
          </a:xfrm>
        </p:spPr>
        <p:txBody>
          <a:bodyPr/>
          <a:lstStyle/>
          <a:p>
            <a:pPr marL="285750" indent="-285750">
              <a:buFont typeface="Arial" panose="020B0604020202020204" pitchFamily="34" charset="0"/>
              <a:buChar char="•"/>
            </a:pPr>
            <a:r>
              <a:rPr lang="en-US" dirty="0"/>
              <a:t>Multiple PIR</a:t>
            </a:r>
          </a:p>
          <a:p>
            <a:pPr marL="285750" indent="-285750">
              <a:buFont typeface="Arial" panose="020B0604020202020204" pitchFamily="34" charset="0"/>
              <a:buChar char="•"/>
            </a:pPr>
            <a:r>
              <a:rPr lang="en-US" dirty="0">
                <a:solidFill>
                  <a:srgbClr val="AAAAAA"/>
                </a:solidFill>
              </a:rPr>
              <a:t>PIR + camera</a:t>
            </a:r>
          </a:p>
          <a:p>
            <a:pPr marL="285750" indent="-285750">
              <a:buFont typeface="Arial" panose="020B0604020202020204" pitchFamily="34" charset="0"/>
              <a:buChar char="•"/>
            </a:pPr>
            <a:r>
              <a:rPr lang="en-US" dirty="0">
                <a:solidFill>
                  <a:schemeClr val="bg1">
                    <a:lumMod val="65000"/>
                  </a:schemeClr>
                </a:solidFill>
              </a:rPr>
              <a:t>PIR + </a:t>
            </a:r>
            <a:r>
              <a:rPr lang="en-US" dirty="0" err="1">
                <a:solidFill>
                  <a:schemeClr val="bg1">
                    <a:lumMod val="65000"/>
                  </a:schemeClr>
                </a:solidFill>
              </a:rPr>
              <a:t>ToF</a:t>
            </a:r>
            <a:endParaRPr lang="en-US" dirty="0">
              <a:solidFill>
                <a:schemeClr val="bg1">
                  <a:lumMod val="65000"/>
                </a:schemeClr>
              </a:solidFill>
            </a:endParaRPr>
          </a:p>
          <a:p>
            <a:pPr marL="285750" indent="-285750">
              <a:buFont typeface="Arial" panose="020B0604020202020204" pitchFamily="34" charset="0"/>
              <a:buChar char="•"/>
            </a:pPr>
            <a:r>
              <a:rPr lang="en-US" dirty="0">
                <a:solidFill>
                  <a:schemeClr val="bg1">
                    <a:lumMod val="65000"/>
                  </a:schemeClr>
                </a:solidFill>
              </a:rPr>
              <a:t>PIR + Ultrasonic</a:t>
            </a:r>
          </a:p>
          <a:p>
            <a:pPr marL="285750" indent="-285750">
              <a:buFont typeface="Arial" panose="020B0604020202020204" pitchFamily="34" charset="0"/>
              <a:buChar char="•"/>
            </a:pPr>
            <a:r>
              <a:rPr lang="en-US" dirty="0">
                <a:solidFill>
                  <a:schemeClr val="bg1">
                    <a:lumMod val="65000"/>
                  </a:schemeClr>
                </a:solidFill>
              </a:rPr>
              <a:t>PIR + </a:t>
            </a:r>
            <a:r>
              <a:rPr lang="en-US" dirty="0" err="1">
                <a:solidFill>
                  <a:schemeClr val="bg1">
                    <a:lumMod val="65000"/>
                  </a:schemeClr>
                </a:solidFill>
              </a:rPr>
              <a:t>uWave</a:t>
            </a:r>
            <a:endParaRPr lang="en-US" dirty="0">
              <a:solidFill>
                <a:schemeClr val="bg1">
                  <a:lumMod val="65000"/>
                </a:schemeClr>
              </a:solidFill>
            </a:endParaRP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18</a:t>
            </a:fld>
            <a:endParaRPr lang="en-US"/>
          </a:p>
        </p:txBody>
      </p:sp>
    </p:spTree>
    <p:extLst>
      <p:ext uri="{BB962C8B-B14F-4D97-AF65-F5344CB8AC3E}">
        <p14:creationId xmlns:p14="http://schemas.microsoft.com/office/powerpoint/2010/main" val="34422480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Sensor and Fresnel lens combination</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19</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7735" y="937259"/>
            <a:ext cx="3772946" cy="3480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84" t="2536" r="4061" b="5782"/>
          <a:stretch/>
        </p:blipFill>
        <p:spPr bwMode="auto">
          <a:xfrm>
            <a:off x="936439" y="2684033"/>
            <a:ext cx="2627633" cy="1880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921" t="7957" r="1925" b="3011"/>
          <a:stretch/>
        </p:blipFill>
        <p:spPr bwMode="auto">
          <a:xfrm>
            <a:off x="474216" y="672126"/>
            <a:ext cx="3552080" cy="1992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087612" y="1483384"/>
            <a:ext cx="45719" cy="3701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562236" y="4425411"/>
            <a:ext cx="2768762" cy="215444"/>
          </a:xfrm>
          <a:prstGeom prst="rect">
            <a:avLst/>
          </a:prstGeom>
        </p:spPr>
        <p:txBody>
          <a:bodyPr wrap="square">
            <a:spAutoFit/>
          </a:bodyPr>
          <a:lstStyle/>
          <a:p>
            <a:r>
              <a:rPr lang="en-US" sz="800" i="1" dirty="0">
                <a:solidFill>
                  <a:srgbClr val="AAAAAA"/>
                </a:solidFill>
              </a:rPr>
              <a:t>Image source: </a:t>
            </a:r>
            <a:r>
              <a:rPr lang="en-US" sz="800" i="1" dirty="0">
                <a:solidFill>
                  <a:srgbClr val="AAAAAA"/>
                </a:solidFill>
                <a:hlinkClick r:id="rId5"/>
              </a:rPr>
              <a:t>Murata.com</a:t>
            </a:r>
            <a:endParaRPr lang="en-US" sz="800" dirty="0"/>
          </a:p>
        </p:txBody>
      </p:sp>
    </p:spTree>
    <p:extLst>
      <p:ext uri="{BB962C8B-B14F-4D97-AF65-F5344CB8AC3E}">
        <p14:creationId xmlns:p14="http://schemas.microsoft.com/office/powerpoint/2010/main" val="2390242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PIR operation and limitation</a:t>
            </a:r>
          </a:p>
        </p:txBody>
      </p:sp>
      <p:sp>
        <p:nvSpPr>
          <p:cNvPr id="4" name="Slide Number Placeholder 3"/>
          <p:cNvSpPr>
            <a:spLocks noGrp="1"/>
          </p:cNvSpPr>
          <p:nvPr>
            <p:ph type="sldNum" sz="quarter" idx="10"/>
          </p:nvPr>
        </p:nvSpPr>
        <p:spPr/>
        <p:txBody>
          <a:bodyPr/>
          <a:lstStyle/>
          <a:p>
            <a:pPr>
              <a:defRPr/>
            </a:pPr>
            <a:fld id="{7355571E-02C7-4909-A943-092A83DD3418}" type="slidenum">
              <a:rPr lang="en-US" smtClean="0"/>
              <a:pPr>
                <a:defRPr/>
              </a:pPr>
              <a:t>2</a:t>
            </a:fld>
            <a:endParaRPr lang="en-US"/>
          </a:p>
        </p:txBody>
      </p:sp>
    </p:spTree>
    <p:extLst>
      <p:ext uri="{BB962C8B-B14F-4D97-AF65-F5344CB8AC3E}">
        <p14:creationId xmlns:p14="http://schemas.microsoft.com/office/powerpoint/2010/main" val="1371865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sz="2400" dirty="0"/>
              <a:t>Sensor and Fresnel lens combination cont.</a:t>
            </a:r>
          </a:p>
        </p:txBody>
      </p:sp>
      <p:sp>
        <p:nvSpPr>
          <p:cNvPr id="11" name="Content Placeholder 10"/>
          <p:cNvSpPr>
            <a:spLocks noGrp="1"/>
          </p:cNvSpPr>
          <p:nvPr>
            <p:ph idx="1"/>
          </p:nvPr>
        </p:nvSpPr>
        <p:spPr>
          <a:xfrm>
            <a:off x="333378" y="716557"/>
            <a:ext cx="8467725" cy="3709449"/>
          </a:xfrm>
        </p:spPr>
        <p:txBody>
          <a:bodyPr/>
          <a:lstStyle/>
          <a:p>
            <a:pPr marL="0" indent="0">
              <a:buNone/>
            </a:pPr>
            <a:r>
              <a:rPr lang="en-US" sz="1400" dirty="0"/>
              <a:t>The solutions consist to use three sensors with different lenses, in order to have different covered zone. </a:t>
            </a:r>
          </a:p>
          <a:p>
            <a:r>
              <a:rPr lang="en-US" sz="1400" dirty="0"/>
              <a:t>The </a:t>
            </a:r>
            <a:r>
              <a:rPr lang="en-US" sz="1400" dirty="0">
                <a:solidFill>
                  <a:srgbClr val="92D050"/>
                </a:solidFill>
              </a:rPr>
              <a:t>first sensor </a:t>
            </a:r>
            <a:r>
              <a:rPr lang="en-US" sz="1400" dirty="0"/>
              <a:t>will cover the whole area. This sensor will trigger the MCU and the rest of the circuit </a:t>
            </a:r>
          </a:p>
          <a:p>
            <a:r>
              <a:rPr lang="en-US" sz="1400" dirty="0"/>
              <a:t>The </a:t>
            </a:r>
            <a:r>
              <a:rPr lang="en-US" sz="1400" dirty="0">
                <a:solidFill>
                  <a:schemeClr val="accent5">
                    <a:lumMod val="75000"/>
                  </a:schemeClr>
                </a:solidFill>
              </a:rPr>
              <a:t>second sensor </a:t>
            </a:r>
            <a:r>
              <a:rPr lang="en-US" sz="1400" dirty="0"/>
              <a:t>will cover the bottom and top vertical zone</a:t>
            </a:r>
          </a:p>
          <a:p>
            <a:r>
              <a:rPr lang="en-US" sz="1400" dirty="0"/>
              <a:t>The </a:t>
            </a:r>
            <a:r>
              <a:rPr lang="en-US" sz="1400" dirty="0">
                <a:solidFill>
                  <a:srgbClr val="FF0000"/>
                </a:solidFill>
              </a:rPr>
              <a:t>third sensor </a:t>
            </a:r>
            <a:r>
              <a:rPr lang="en-US" sz="1400" dirty="0"/>
              <a:t>will cover the medium vertical zone</a:t>
            </a:r>
          </a:p>
          <a:p>
            <a:endParaRPr lang="en-US" sz="1400" dirty="0"/>
          </a:p>
          <a:p>
            <a:pPr marL="0" indent="0">
              <a:buNone/>
            </a:pPr>
            <a:endParaRPr lang="en-US" sz="1400" dirty="0"/>
          </a:p>
        </p:txBody>
      </p:sp>
      <p:sp>
        <p:nvSpPr>
          <p:cNvPr id="4" name="Slide Number Placeholder 3"/>
          <p:cNvSpPr>
            <a:spLocks noGrp="1"/>
          </p:cNvSpPr>
          <p:nvPr>
            <p:ph type="sldNum" sz="quarter" idx="10"/>
          </p:nvPr>
        </p:nvSpPr>
        <p:spPr>
          <a:xfrm>
            <a:off x="6642100" y="4232672"/>
            <a:ext cx="2133600" cy="154782"/>
          </a:xfrm>
        </p:spPr>
        <p:txBody>
          <a:bodyPr/>
          <a:lstStyle/>
          <a:p>
            <a:pPr>
              <a:defRPr/>
            </a:pPr>
            <a:fld id="{3C7E7816-A48B-4805-9A47-CE865F4F101F}" type="slidenum">
              <a:rPr lang="en-US" smtClean="0"/>
              <a:pPr>
                <a:defRPr/>
              </a:pPr>
              <a:t>20</a:t>
            </a:fld>
            <a:endParaRPr lang="en-US"/>
          </a:p>
        </p:txBody>
      </p:sp>
      <p:sp>
        <p:nvSpPr>
          <p:cNvPr id="46" name="Slide Number Placeholder 4"/>
          <p:cNvSpPr txBox="1">
            <a:spLocks/>
          </p:cNvSpPr>
          <p:nvPr/>
        </p:nvSpPr>
        <p:spPr bwMode="auto">
          <a:xfrm>
            <a:off x="6642100" y="5394318"/>
            <a:ext cx="2133600" cy="116290"/>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defPPr>
              <a:defRPr lang="en-US"/>
            </a:defPPr>
            <a:lvl1pPr algn="r" rtl="0" fontAlgn="base">
              <a:spcBef>
                <a:spcPct val="0"/>
              </a:spcBef>
              <a:spcAft>
                <a:spcPct val="0"/>
              </a:spcAft>
              <a:defRPr sz="700"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a:lstStyle>
          <a:p>
            <a:pPr>
              <a:defRPr/>
            </a:pPr>
            <a:fld id="{B53548F6-AAA9-4A8D-A869-511B3DFE3256}" type="slidenum">
              <a:rPr lang="en-US" smtClean="0"/>
              <a:pPr>
                <a:defRPr/>
              </a:pPr>
              <a:t>20</a:t>
            </a:fld>
            <a:endParaRPr lang="en-US"/>
          </a:p>
        </p:txBody>
      </p:sp>
      <p:grpSp>
        <p:nvGrpSpPr>
          <p:cNvPr id="47" name="Group 46"/>
          <p:cNvGrpSpPr/>
          <p:nvPr/>
        </p:nvGrpSpPr>
        <p:grpSpPr>
          <a:xfrm>
            <a:off x="2779092" y="3199865"/>
            <a:ext cx="998220" cy="537979"/>
            <a:chOff x="2779092" y="2273229"/>
            <a:chExt cx="998220" cy="716051"/>
          </a:xfrm>
        </p:grpSpPr>
        <p:cxnSp>
          <p:nvCxnSpPr>
            <p:cNvPr id="48" name="Straight Arrow Connector 47"/>
            <p:cNvCxnSpPr/>
            <p:nvPr/>
          </p:nvCxnSpPr>
          <p:spPr>
            <a:xfrm>
              <a:off x="3010957" y="2273229"/>
              <a:ext cx="0" cy="716051"/>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49" name="TextBox 48"/>
            <p:cNvSpPr txBox="1"/>
            <p:nvPr/>
          </p:nvSpPr>
          <p:spPr>
            <a:xfrm>
              <a:off x="2779092" y="2514107"/>
              <a:ext cx="998220" cy="276999"/>
            </a:xfrm>
            <a:prstGeom prst="rect">
              <a:avLst/>
            </a:prstGeom>
            <a:noFill/>
          </p:spPr>
          <p:txBody>
            <a:bodyPr wrap="square" rtlCol="0">
              <a:spAutoFit/>
            </a:bodyPr>
            <a:lstStyle/>
            <a:p>
              <a:pPr algn="ctr"/>
              <a:r>
                <a:rPr lang="en-US" sz="1200" dirty="0"/>
                <a:t>1,80m</a:t>
              </a:r>
            </a:p>
          </p:txBody>
        </p:sp>
      </p:grpSp>
      <p:sp>
        <p:nvSpPr>
          <p:cNvPr id="50" name="TextBox 49"/>
          <p:cNvSpPr txBox="1"/>
          <p:nvPr/>
        </p:nvSpPr>
        <p:spPr>
          <a:xfrm>
            <a:off x="6843909" y="2761523"/>
            <a:ext cx="1363980" cy="738664"/>
          </a:xfrm>
          <a:prstGeom prst="rect">
            <a:avLst/>
          </a:prstGeom>
          <a:noFill/>
        </p:spPr>
        <p:txBody>
          <a:bodyPr wrap="square" rtlCol="0">
            <a:spAutoFit/>
          </a:bodyPr>
          <a:lstStyle/>
          <a:p>
            <a:r>
              <a:rPr lang="en-US" sz="1400" b="1" dirty="0">
                <a:solidFill>
                  <a:srgbClr val="92D050"/>
                </a:solidFill>
              </a:rPr>
              <a:t>Sensor 1</a:t>
            </a:r>
          </a:p>
          <a:p>
            <a:r>
              <a:rPr lang="en-US" sz="1400" b="1" dirty="0">
                <a:solidFill>
                  <a:schemeClr val="accent5">
                    <a:lumMod val="75000"/>
                  </a:schemeClr>
                </a:solidFill>
              </a:rPr>
              <a:t>Sensor 2</a:t>
            </a:r>
          </a:p>
          <a:p>
            <a:r>
              <a:rPr lang="en-US" sz="1400" b="1" dirty="0">
                <a:solidFill>
                  <a:srgbClr val="FF0000"/>
                </a:solidFill>
              </a:rPr>
              <a:t>Sensor 3</a:t>
            </a:r>
          </a:p>
        </p:txBody>
      </p:sp>
      <p:cxnSp>
        <p:nvCxnSpPr>
          <p:cNvPr id="51" name="Straight Connector 50"/>
          <p:cNvCxnSpPr/>
          <p:nvPr/>
        </p:nvCxnSpPr>
        <p:spPr>
          <a:xfrm flipV="1">
            <a:off x="2911409" y="2453003"/>
            <a:ext cx="0" cy="2061007"/>
          </a:xfrm>
          <a:prstGeom prst="line">
            <a:avLst/>
          </a:prstGeom>
          <a:ln>
            <a:prstDash val="dash"/>
          </a:ln>
        </p:spPr>
        <p:style>
          <a:lnRef idx="1">
            <a:schemeClr val="dk1"/>
          </a:lnRef>
          <a:fillRef idx="0">
            <a:schemeClr val="dk1"/>
          </a:fillRef>
          <a:effectRef idx="0">
            <a:schemeClr val="dk1"/>
          </a:effectRef>
          <a:fontRef idx="minor">
            <a:schemeClr val="tx1"/>
          </a:fontRef>
        </p:style>
      </p:cxnSp>
      <p:grpSp>
        <p:nvGrpSpPr>
          <p:cNvPr id="52" name="Group 51"/>
          <p:cNvGrpSpPr/>
          <p:nvPr/>
        </p:nvGrpSpPr>
        <p:grpSpPr>
          <a:xfrm>
            <a:off x="685800" y="2005126"/>
            <a:ext cx="7924800" cy="2450308"/>
            <a:chOff x="685800" y="762000"/>
            <a:chExt cx="7924800" cy="3261360"/>
          </a:xfrm>
        </p:grpSpPr>
        <p:cxnSp>
          <p:nvCxnSpPr>
            <p:cNvPr id="53" name="Straight Arrow Connector 52"/>
            <p:cNvCxnSpPr/>
            <p:nvPr/>
          </p:nvCxnSpPr>
          <p:spPr>
            <a:xfrm flipV="1">
              <a:off x="708659" y="762000"/>
              <a:ext cx="0" cy="326136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4" name="Straight Arrow Connector 53"/>
            <p:cNvCxnSpPr/>
            <p:nvPr/>
          </p:nvCxnSpPr>
          <p:spPr>
            <a:xfrm>
              <a:off x="708659" y="4023360"/>
              <a:ext cx="7901941"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55" name="Straight Connector 54"/>
            <p:cNvCxnSpPr/>
            <p:nvPr/>
          </p:nvCxnSpPr>
          <p:spPr>
            <a:xfrm>
              <a:off x="708659" y="1262130"/>
              <a:ext cx="5904642"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685800" y="1733550"/>
              <a:ext cx="5927501"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685800" y="2190750"/>
              <a:ext cx="5927501"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685800" y="2647950"/>
              <a:ext cx="5927501"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685800" y="3105150"/>
              <a:ext cx="5927501"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685800" y="3562350"/>
              <a:ext cx="5927501"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61" name="Straight Connector 60"/>
            <p:cNvCxnSpPr/>
            <p:nvPr/>
          </p:nvCxnSpPr>
          <p:spPr>
            <a:xfrm flipV="1">
              <a:off x="1143000" y="1276350"/>
              <a:ext cx="0" cy="274320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flipV="1">
              <a:off x="1600200" y="1276350"/>
              <a:ext cx="0" cy="274320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flipV="1">
              <a:off x="2038083" y="1264540"/>
              <a:ext cx="0" cy="274320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flipV="1">
              <a:off x="2476454" y="1269423"/>
              <a:ext cx="0" cy="274320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flipV="1">
              <a:off x="2907502" y="1278394"/>
              <a:ext cx="0" cy="274320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flipV="1">
              <a:off x="3345873" y="1276350"/>
              <a:ext cx="0" cy="274320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flipV="1">
              <a:off x="3782292" y="1276350"/>
              <a:ext cx="0" cy="2743200"/>
            </a:xfrm>
            <a:prstGeom prst="line">
              <a:avLst/>
            </a:prstGeom>
            <a:ln>
              <a:prstDash val="dash"/>
            </a:ln>
          </p:spPr>
          <p:style>
            <a:lnRef idx="1">
              <a:schemeClr val="dk1"/>
            </a:lnRef>
            <a:fillRef idx="0">
              <a:schemeClr val="dk1"/>
            </a:fillRef>
            <a:effectRef idx="0">
              <a:schemeClr val="dk1"/>
            </a:effectRef>
            <a:fontRef idx="minor">
              <a:schemeClr val="tx1"/>
            </a:fontRef>
          </p:style>
        </p:cxnSp>
      </p:grpSp>
      <p:grpSp>
        <p:nvGrpSpPr>
          <p:cNvPr id="68" name="Group 67"/>
          <p:cNvGrpSpPr/>
          <p:nvPr/>
        </p:nvGrpSpPr>
        <p:grpSpPr>
          <a:xfrm>
            <a:off x="714201" y="2063430"/>
            <a:ext cx="1539240" cy="2642933"/>
            <a:chOff x="714201" y="762678"/>
            <a:chExt cx="1539240" cy="3517743"/>
          </a:xfrm>
        </p:grpSpPr>
        <p:sp>
          <p:nvSpPr>
            <p:cNvPr id="69" name="Freeform 68"/>
            <p:cNvSpPr/>
            <p:nvPr/>
          </p:nvSpPr>
          <p:spPr>
            <a:xfrm>
              <a:off x="714201" y="1271847"/>
              <a:ext cx="1135380" cy="2766060"/>
            </a:xfrm>
            <a:custGeom>
              <a:avLst/>
              <a:gdLst>
                <a:gd name="connsiteX0" fmla="*/ 0 w 1135380"/>
                <a:gd name="connsiteY0" fmla="*/ 1363980 h 2766060"/>
                <a:gd name="connsiteX1" fmla="*/ 1120140 w 1135380"/>
                <a:gd name="connsiteY1" fmla="*/ 0 h 2766060"/>
                <a:gd name="connsiteX2" fmla="*/ 1135380 w 1135380"/>
                <a:gd name="connsiteY2" fmla="*/ 2766060 h 2766060"/>
                <a:gd name="connsiteX3" fmla="*/ 0 w 1135380"/>
                <a:gd name="connsiteY3" fmla="*/ 1363980 h 2766060"/>
              </a:gdLst>
              <a:ahLst/>
              <a:cxnLst>
                <a:cxn ang="0">
                  <a:pos x="connsiteX0" y="connsiteY0"/>
                </a:cxn>
                <a:cxn ang="0">
                  <a:pos x="connsiteX1" y="connsiteY1"/>
                </a:cxn>
                <a:cxn ang="0">
                  <a:pos x="connsiteX2" y="connsiteY2"/>
                </a:cxn>
                <a:cxn ang="0">
                  <a:pos x="connsiteX3" y="connsiteY3"/>
                </a:cxn>
              </a:cxnLst>
              <a:rect l="l" t="t" r="r" b="b"/>
              <a:pathLst>
                <a:path w="1135380" h="2766060">
                  <a:moveTo>
                    <a:pt x="0" y="1363980"/>
                  </a:moveTo>
                  <a:lnTo>
                    <a:pt x="1120140" y="0"/>
                  </a:lnTo>
                  <a:lnTo>
                    <a:pt x="1135380" y="2766060"/>
                  </a:lnTo>
                  <a:lnTo>
                    <a:pt x="0" y="1363980"/>
                  </a:lnTo>
                  <a:close/>
                </a:path>
              </a:pathLst>
            </a:custGeom>
            <a:solidFill>
              <a:srgbClr val="92D050">
                <a:alpha val="61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p:cNvCxnSpPr>
              <a:stCxn id="69" idx="0"/>
            </p:cNvCxnSpPr>
            <p:nvPr/>
          </p:nvCxnSpPr>
          <p:spPr>
            <a:xfrm flipV="1">
              <a:off x="714201" y="762678"/>
              <a:ext cx="1539240" cy="1873149"/>
            </a:xfrm>
            <a:prstGeom prst="line">
              <a:avLst/>
            </a:prstGeom>
            <a:ln w="22225" cmpd="sng">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69" idx="0"/>
            </p:cNvCxnSpPr>
            <p:nvPr/>
          </p:nvCxnSpPr>
          <p:spPr>
            <a:xfrm>
              <a:off x="714201" y="2635826"/>
              <a:ext cx="1323882" cy="1644595"/>
            </a:xfrm>
            <a:prstGeom prst="line">
              <a:avLst/>
            </a:prstGeom>
            <a:ln w="22225" cmpd="sng">
              <a:solidFill>
                <a:srgbClr val="92D050"/>
              </a:solidFill>
              <a:prstDash val="dash"/>
            </a:ln>
          </p:spPr>
          <p:style>
            <a:lnRef idx="1">
              <a:schemeClr val="accent1"/>
            </a:lnRef>
            <a:fillRef idx="0">
              <a:schemeClr val="accent1"/>
            </a:fillRef>
            <a:effectRef idx="0">
              <a:schemeClr val="accent1"/>
            </a:effectRef>
            <a:fontRef idx="minor">
              <a:schemeClr val="tx1"/>
            </a:fontRef>
          </p:style>
        </p:cxnSp>
      </p:grpSp>
      <p:sp>
        <p:nvSpPr>
          <p:cNvPr id="73" name="Freeform 72"/>
          <p:cNvSpPr/>
          <p:nvPr/>
        </p:nvSpPr>
        <p:spPr>
          <a:xfrm>
            <a:off x="708659" y="2498423"/>
            <a:ext cx="2202750" cy="967381"/>
          </a:xfrm>
          <a:custGeom>
            <a:avLst/>
            <a:gdLst>
              <a:gd name="connsiteX0" fmla="*/ 0 w 1874520"/>
              <a:gd name="connsiteY0" fmla="*/ 1087120 h 1087120"/>
              <a:gd name="connsiteX1" fmla="*/ 1874520 w 1874520"/>
              <a:gd name="connsiteY1" fmla="*/ 0 h 1087120"/>
              <a:gd name="connsiteX2" fmla="*/ 1874520 w 1874520"/>
              <a:gd name="connsiteY2" fmla="*/ 787400 h 1087120"/>
              <a:gd name="connsiteX3" fmla="*/ 0 w 1874520"/>
              <a:gd name="connsiteY3" fmla="*/ 1087120 h 1087120"/>
            </a:gdLst>
            <a:ahLst/>
            <a:cxnLst>
              <a:cxn ang="0">
                <a:pos x="connsiteX0" y="connsiteY0"/>
              </a:cxn>
              <a:cxn ang="0">
                <a:pos x="connsiteX1" y="connsiteY1"/>
              </a:cxn>
              <a:cxn ang="0">
                <a:pos x="connsiteX2" y="connsiteY2"/>
              </a:cxn>
              <a:cxn ang="0">
                <a:pos x="connsiteX3" y="connsiteY3"/>
              </a:cxn>
            </a:cxnLst>
            <a:rect l="l" t="t" r="r" b="b"/>
            <a:pathLst>
              <a:path w="1874520" h="1087120">
                <a:moveTo>
                  <a:pt x="0" y="1087120"/>
                </a:moveTo>
                <a:lnTo>
                  <a:pt x="1874520" y="0"/>
                </a:lnTo>
                <a:lnTo>
                  <a:pt x="1874520" y="787400"/>
                </a:lnTo>
                <a:lnTo>
                  <a:pt x="0" y="108712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a:off x="708659" y="3479883"/>
            <a:ext cx="2211756" cy="937928"/>
          </a:xfrm>
          <a:custGeom>
            <a:avLst/>
            <a:gdLst>
              <a:gd name="connsiteX0" fmla="*/ 0 w 1884680"/>
              <a:gd name="connsiteY0" fmla="*/ 0 h 1071880"/>
              <a:gd name="connsiteX1" fmla="*/ 1879600 w 1884680"/>
              <a:gd name="connsiteY1" fmla="*/ 279400 h 1071880"/>
              <a:gd name="connsiteX2" fmla="*/ 1884680 w 1884680"/>
              <a:gd name="connsiteY2" fmla="*/ 1071880 h 1071880"/>
              <a:gd name="connsiteX3" fmla="*/ 0 w 1884680"/>
              <a:gd name="connsiteY3" fmla="*/ 0 h 1071880"/>
            </a:gdLst>
            <a:ahLst/>
            <a:cxnLst>
              <a:cxn ang="0">
                <a:pos x="connsiteX0" y="connsiteY0"/>
              </a:cxn>
              <a:cxn ang="0">
                <a:pos x="connsiteX1" y="connsiteY1"/>
              </a:cxn>
              <a:cxn ang="0">
                <a:pos x="connsiteX2" y="connsiteY2"/>
              </a:cxn>
              <a:cxn ang="0">
                <a:pos x="connsiteX3" y="connsiteY3"/>
              </a:cxn>
            </a:cxnLst>
            <a:rect l="l" t="t" r="r" b="b"/>
            <a:pathLst>
              <a:path w="1884680" h="1071880">
                <a:moveTo>
                  <a:pt x="0" y="0"/>
                </a:moveTo>
                <a:lnTo>
                  <a:pt x="1879600" y="279400"/>
                </a:lnTo>
                <a:cubicBezTo>
                  <a:pt x="1881293" y="543560"/>
                  <a:pt x="1882987" y="807720"/>
                  <a:pt x="1884680" y="1071880"/>
                </a:cubicBez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5" name="Straight Connector 74"/>
          <p:cNvCxnSpPr>
            <a:stCxn id="74" idx="0"/>
          </p:cNvCxnSpPr>
          <p:nvPr/>
        </p:nvCxnSpPr>
        <p:spPr>
          <a:xfrm>
            <a:off x="708659" y="3479883"/>
            <a:ext cx="2704636" cy="1146570"/>
          </a:xfrm>
          <a:prstGeom prst="line">
            <a:avLst/>
          </a:prstGeom>
          <a:ln w="22225" cmpd="sng">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74" idx="0"/>
          </p:cNvCxnSpPr>
          <p:nvPr/>
        </p:nvCxnSpPr>
        <p:spPr>
          <a:xfrm flipV="1">
            <a:off x="708659" y="2026908"/>
            <a:ext cx="3247879" cy="1452975"/>
          </a:xfrm>
          <a:prstGeom prst="line">
            <a:avLst/>
          </a:prstGeom>
          <a:ln w="22225" cmpd="sng">
            <a:solidFill>
              <a:schemeClr val="tx2"/>
            </a:solidFill>
            <a:prstDash val="dash"/>
          </a:ln>
        </p:spPr>
        <p:style>
          <a:lnRef idx="1">
            <a:schemeClr val="accent1"/>
          </a:lnRef>
          <a:fillRef idx="0">
            <a:schemeClr val="accent1"/>
          </a:fillRef>
          <a:effectRef idx="0">
            <a:schemeClr val="accent1"/>
          </a:effectRef>
          <a:fontRef idx="minor">
            <a:schemeClr val="tx1"/>
          </a:fontRef>
        </p:style>
      </p:cxnSp>
      <p:grpSp>
        <p:nvGrpSpPr>
          <p:cNvPr id="79" name="Group 78"/>
          <p:cNvGrpSpPr/>
          <p:nvPr/>
        </p:nvGrpSpPr>
        <p:grpSpPr>
          <a:xfrm>
            <a:off x="708660" y="2864574"/>
            <a:ext cx="6446119" cy="1361236"/>
            <a:chOff x="708660" y="1802898"/>
            <a:chExt cx="6446119" cy="1811855"/>
          </a:xfrm>
        </p:grpSpPr>
        <p:cxnSp>
          <p:nvCxnSpPr>
            <p:cNvPr id="80" name="Straight Connector 79"/>
            <p:cNvCxnSpPr/>
            <p:nvPr/>
          </p:nvCxnSpPr>
          <p:spPr>
            <a:xfrm>
              <a:off x="708660" y="2652357"/>
              <a:ext cx="6446119" cy="962396"/>
            </a:xfrm>
            <a:prstGeom prst="line">
              <a:avLst/>
            </a:prstGeom>
            <a:ln w="22225" cmpd="sng">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V="1">
              <a:off x="714201" y="1802898"/>
              <a:ext cx="5899100" cy="815301"/>
            </a:xfrm>
            <a:prstGeom prst="line">
              <a:avLst/>
            </a:prstGeom>
            <a:ln w="22225" cmpd="sng">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2" name="Isosceles Triangle 81"/>
            <p:cNvSpPr/>
            <p:nvPr/>
          </p:nvSpPr>
          <p:spPr>
            <a:xfrm rot="16200000">
              <a:off x="1461867" y="1543646"/>
              <a:ext cx="692429" cy="2198843"/>
            </a:xfrm>
            <a:prstGeom prst="triangle">
              <a:avLst/>
            </a:prstGeom>
            <a:solidFill>
              <a:schemeClr val="accent5">
                <a:lumMod val="75000"/>
                <a:alpha val="61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83" name="Straight Arrow Connector 82"/>
          <p:cNvCxnSpPr/>
          <p:nvPr/>
        </p:nvCxnSpPr>
        <p:spPr>
          <a:xfrm>
            <a:off x="708659" y="1961550"/>
            <a:ext cx="2186941" cy="0"/>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84" name="TextBox 83"/>
          <p:cNvSpPr txBox="1"/>
          <p:nvPr/>
        </p:nvSpPr>
        <p:spPr>
          <a:xfrm>
            <a:off x="1524000" y="1893611"/>
            <a:ext cx="589210" cy="208116"/>
          </a:xfrm>
          <a:prstGeom prst="rect">
            <a:avLst/>
          </a:prstGeom>
          <a:noFill/>
        </p:spPr>
        <p:txBody>
          <a:bodyPr wrap="square" rtlCol="0">
            <a:spAutoFit/>
          </a:bodyPr>
          <a:lstStyle/>
          <a:p>
            <a:pPr algn="ctr"/>
            <a:r>
              <a:rPr lang="en-US" sz="1200" dirty="0"/>
              <a:t>5m</a:t>
            </a:r>
          </a:p>
        </p:txBody>
      </p:sp>
      <p:cxnSp>
        <p:nvCxnSpPr>
          <p:cNvPr id="85" name="Straight Arrow Connector 84"/>
          <p:cNvCxnSpPr/>
          <p:nvPr/>
        </p:nvCxnSpPr>
        <p:spPr>
          <a:xfrm>
            <a:off x="570951" y="3413195"/>
            <a:ext cx="0" cy="1050749"/>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grpSp>
        <p:nvGrpSpPr>
          <p:cNvPr id="86" name="Group 85"/>
          <p:cNvGrpSpPr/>
          <p:nvPr/>
        </p:nvGrpSpPr>
        <p:grpSpPr>
          <a:xfrm>
            <a:off x="4986229" y="3668001"/>
            <a:ext cx="1487999" cy="733561"/>
            <a:chOff x="4986229" y="3013796"/>
            <a:chExt cx="1487999" cy="976370"/>
          </a:xfrm>
        </p:grpSpPr>
        <p:cxnSp>
          <p:nvCxnSpPr>
            <p:cNvPr id="87" name="Curved Connector 86"/>
            <p:cNvCxnSpPr/>
            <p:nvPr/>
          </p:nvCxnSpPr>
          <p:spPr>
            <a:xfrm rot="10800000" flipV="1">
              <a:off x="5013412" y="3701856"/>
              <a:ext cx="302028" cy="11811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8" name="Curved Connector 87"/>
            <p:cNvCxnSpPr/>
            <p:nvPr/>
          </p:nvCxnSpPr>
          <p:spPr>
            <a:xfrm rot="10800000" flipV="1">
              <a:off x="4986229" y="3552102"/>
              <a:ext cx="302028" cy="11811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9" name="Curved Connector 88"/>
            <p:cNvCxnSpPr/>
            <p:nvPr/>
          </p:nvCxnSpPr>
          <p:spPr>
            <a:xfrm rot="10800000" flipV="1">
              <a:off x="5018392" y="3872056"/>
              <a:ext cx="302028" cy="11811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0" name="Curved Connector 89"/>
            <p:cNvCxnSpPr/>
            <p:nvPr/>
          </p:nvCxnSpPr>
          <p:spPr>
            <a:xfrm rot="10800000" flipV="1">
              <a:off x="6074711" y="3163550"/>
              <a:ext cx="302028" cy="11811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1" name="Curved Connector 90"/>
            <p:cNvCxnSpPr/>
            <p:nvPr/>
          </p:nvCxnSpPr>
          <p:spPr>
            <a:xfrm rot="10800000" flipV="1">
              <a:off x="6031199" y="3013796"/>
              <a:ext cx="302028" cy="11811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2" name="Curved Connector 91"/>
            <p:cNvCxnSpPr/>
            <p:nvPr/>
          </p:nvCxnSpPr>
          <p:spPr>
            <a:xfrm rot="10800000" flipV="1">
              <a:off x="6083369" y="3333751"/>
              <a:ext cx="302028" cy="118110"/>
            </a:xfrm>
            <a:prstGeom prst="curved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3" name="Curved Connector 92"/>
            <p:cNvCxnSpPr/>
            <p:nvPr/>
          </p:nvCxnSpPr>
          <p:spPr>
            <a:xfrm rot="10800000" flipV="1">
              <a:off x="6079691" y="3562350"/>
              <a:ext cx="302028" cy="11811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4" name="Curved Connector 93"/>
            <p:cNvCxnSpPr/>
            <p:nvPr/>
          </p:nvCxnSpPr>
          <p:spPr>
            <a:xfrm rot="10800000" flipV="1">
              <a:off x="6096000" y="3714750"/>
              <a:ext cx="302028" cy="11811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5" name="Curved Connector 94"/>
            <p:cNvCxnSpPr/>
            <p:nvPr/>
          </p:nvCxnSpPr>
          <p:spPr>
            <a:xfrm rot="10800000" flipV="1">
              <a:off x="6172200" y="3867150"/>
              <a:ext cx="302028" cy="118110"/>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96" name="TextBox 95"/>
          <p:cNvSpPr txBox="1"/>
          <p:nvPr/>
        </p:nvSpPr>
        <p:spPr>
          <a:xfrm>
            <a:off x="87213" y="3218789"/>
            <a:ext cx="589210" cy="276999"/>
          </a:xfrm>
          <a:prstGeom prst="rect">
            <a:avLst/>
          </a:prstGeom>
          <a:noFill/>
        </p:spPr>
        <p:txBody>
          <a:bodyPr wrap="square" rtlCol="0">
            <a:spAutoFit/>
          </a:bodyPr>
          <a:lstStyle/>
          <a:p>
            <a:pPr algn="ctr"/>
            <a:r>
              <a:rPr lang="en-US" sz="1200" dirty="0"/>
              <a:t>0m</a:t>
            </a:r>
          </a:p>
        </p:txBody>
      </p:sp>
      <p:sp>
        <p:nvSpPr>
          <p:cNvPr id="97" name="TextBox 96"/>
          <p:cNvSpPr txBox="1"/>
          <p:nvPr/>
        </p:nvSpPr>
        <p:spPr>
          <a:xfrm>
            <a:off x="69398" y="2254600"/>
            <a:ext cx="589210" cy="276999"/>
          </a:xfrm>
          <a:prstGeom prst="rect">
            <a:avLst/>
          </a:prstGeom>
          <a:noFill/>
        </p:spPr>
        <p:txBody>
          <a:bodyPr wrap="square" rtlCol="0">
            <a:spAutoFit/>
          </a:bodyPr>
          <a:lstStyle/>
          <a:p>
            <a:pPr algn="ctr"/>
            <a:r>
              <a:rPr lang="en-US" sz="1200" dirty="0"/>
              <a:t>3m</a:t>
            </a:r>
          </a:p>
        </p:txBody>
      </p:sp>
      <p:sp>
        <p:nvSpPr>
          <p:cNvPr id="98" name="TextBox 97"/>
          <p:cNvSpPr txBox="1"/>
          <p:nvPr/>
        </p:nvSpPr>
        <p:spPr>
          <a:xfrm>
            <a:off x="3393" y="4284876"/>
            <a:ext cx="589210" cy="276999"/>
          </a:xfrm>
          <a:prstGeom prst="rect">
            <a:avLst/>
          </a:prstGeom>
          <a:noFill/>
        </p:spPr>
        <p:txBody>
          <a:bodyPr wrap="square" rtlCol="0">
            <a:spAutoFit/>
          </a:bodyPr>
          <a:lstStyle/>
          <a:p>
            <a:pPr algn="ctr"/>
            <a:r>
              <a:rPr lang="en-US" sz="1200" dirty="0"/>
              <a:t>3m</a:t>
            </a:r>
          </a:p>
        </p:txBody>
      </p:sp>
      <p:sp>
        <p:nvSpPr>
          <p:cNvPr id="100" name="TextBox 99"/>
          <p:cNvSpPr txBox="1"/>
          <p:nvPr/>
        </p:nvSpPr>
        <p:spPr>
          <a:xfrm>
            <a:off x="-427269" y="3712386"/>
            <a:ext cx="998220" cy="461665"/>
          </a:xfrm>
          <a:prstGeom prst="rect">
            <a:avLst/>
          </a:prstGeom>
          <a:noFill/>
        </p:spPr>
        <p:txBody>
          <a:bodyPr wrap="square" rtlCol="0">
            <a:spAutoFit/>
          </a:bodyPr>
          <a:lstStyle/>
          <a:p>
            <a:pPr algn="r"/>
            <a:r>
              <a:rPr lang="en-US" sz="1200" dirty="0"/>
              <a:t>Sensor</a:t>
            </a:r>
          </a:p>
          <a:p>
            <a:pPr algn="r"/>
            <a:r>
              <a:rPr lang="en-US" sz="1200" dirty="0"/>
              <a:t>height</a:t>
            </a:r>
          </a:p>
        </p:txBody>
      </p:sp>
      <p:pic>
        <p:nvPicPr>
          <p:cNvPr id="5122" name="Picture 2" descr="Dog Silhouette Drawing 08"/>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563" r="96719"/>
                    </a14:imgEffect>
                  </a14:imgLayer>
                </a14:imgProps>
              </a:ext>
              <a:ext uri="{28A0092B-C50C-407E-A947-70E740481C1C}">
                <a14:useLocalDpi xmlns:a14="http://schemas.microsoft.com/office/drawing/2010/main" val="0"/>
              </a:ext>
            </a:extLst>
          </a:blip>
          <a:srcRect/>
          <a:stretch>
            <a:fillRect/>
          </a:stretch>
        </p:blipFill>
        <p:spPr bwMode="auto">
          <a:xfrm flipH="1">
            <a:off x="5203732" y="3808549"/>
            <a:ext cx="771517" cy="771517"/>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flipH="1">
            <a:off x="6391660" y="3424214"/>
            <a:ext cx="340460" cy="1032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31294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Advanced motion detection</a:t>
            </a:r>
            <a:br>
              <a:rPr lang="en-US" dirty="0"/>
            </a:br>
            <a:endParaRPr lang="en-US" dirty="0">
              <a:solidFill>
                <a:schemeClr val="tx1"/>
              </a:solidFill>
            </a:endParaRPr>
          </a:p>
        </p:txBody>
      </p:sp>
      <p:sp>
        <p:nvSpPr>
          <p:cNvPr id="7" name="Subtitle 6"/>
          <p:cNvSpPr>
            <a:spLocks noGrp="1"/>
          </p:cNvSpPr>
          <p:nvPr>
            <p:ph type="subTitle" idx="1"/>
          </p:nvPr>
        </p:nvSpPr>
        <p:spPr>
          <a:xfrm>
            <a:off x="342900" y="2774158"/>
            <a:ext cx="8458200" cy="1588292"/>
          </a:xfrm>
        </p:spPr>
        <p:txBody>
          <a:bodyPr/>
          <a:lstStyle/>
          <a:p>
            <a:pPr marL="285750" indent="-285750">
              <a:buFont typeface="Arial" panose="020B0604020202020204" pitchFamily="34" charset="0"/>
              <a:buChar char="•"/>
            </a:pPr>
            <a:r>
              <a:rPr lang="en-US" dirty="0">
                <a:solidFill>
                  <a:srgbClr val="AAAAAA"/>
                </a:solidFill>
              </a:rPr>
              <a:t>Multiple PIR</a:t>
            </a:r>
          </a:p>
          <a:p>
            <a:pPr marL="285750" indent="-285750">
              <a:buFont typeface="Arial" panose="020B0604020202020204" pitchFamily="34" charset="0"/>
              <a:buChar char="•"/>
            </a:pPr>
            <a:r>
              <a:rPr lang="en-US" dirty="0"/>
              <a:t>PIR + camera</a:t>
            </a:r>
          </a:p>
          <a:p>
            <a:pPr marL="285750" indent="-285750">
              <a:buFont typeface="Arial" panose="020B0604020202020204" pitchFamily="34" charset="0"/>
              <a:buChar char="•"/>
            </a:pPr>
            <a:r>
              <a:rPr lang="en-US" dirty="0">
                <a:solidFill>
                  <a:schemeClr val="bg1">
                    <a:lumMod val="65000"/>
                  </a:schemeClr>
                </a:solidFill>
              </a:rPr>
              <a:t>PIR + </a:t>
            </a:r>
            <a:r>
              <a:rPr lang="en-US" dirty="0" err="1">
                <a:solidFill>
                  <a:schemeClr val="bg1">
                    <a:lumMod val="65000"/>
                  </a:schemeClr>
                </a:solidFill>
              </a:rPr>
              <a:t>ToF</a:t>
            </a:r>
            <a:endParaRPr lang="en-US" dirty="0">
              <a:solidFill>
                <a:schemeClr val="bg1">
                  <a:lumMod val="65000"/>
                </a:schemeClr>
              </a:solidFill>
            </a:endParaRPr>
          </a:p>
          <a:p>
            <a:pPr marL="285750" indent="-285750">
              <a:buFont typeface="Arial" panose="020B0604020202020204" pitchFamily="34" charset="0"/>
              <a:buChar char="•"/>
            </a:pPr>
            <a:r>
              <a:rPr lang="en-US" dirty="0">
                <a:solidFill>
                  <a:schemeClr val="bg1">
                    <a:lumMod val="65000"/>
                  </a:schemeClr>
                </a:solidFill>
              </a:rPr>
              <a:t>PIR + Ultrasonic</a:t>
            </a:r>
          </a:p>
          <a:p>
            <a:pPr marL="285750" indent="-285750">
              <a:buFont typeface="Arial" panose="020B0604020202020204" pitchFamily="34" charset="0"/>
              <a:buChar char="•"/>
            </a:pPr>
            <a:r>
              <a:rPr lang="en-US" dirty="0">
                <a:solidFill>
                  <a:schemeClr val="bg1">
                    <a:lumMod val="65000"/>
                  </a:schemeClr>
                </a:solidFill>
              </a:rPr>
              <a:t>PIR + </a:t>
            </a:r>
            <a:r>
              <a:rPr lang="en-US" dirty="0" err="1">
                <a:solidFill>
                  <a:schemeClr val="bg1">
                    <a:lumMod val="65000"/>
                  </a:schemeClr>
                </a:solidFill>
              </a:rPr>
              <a:t>uWave</a:t>
            </a:r>
            <a:endParaRPr lang="en-US" dirty="0">
              <a:solidFill>
                <a:schemeClr val="bg1">
                  <a:lumMod val="65000"/>
                </a:schemeClr>
              </a:solidFill>
            </a:endParaRP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21</a:t>
            </a:fld>
            <a:endParaRPr lang="en-US"/>
          </a:p>
        </p:txBody>
      </p:sp>
    </p:spTree>
    <p:extLst>
      <p:ext uri="{BB962C8B-B14F-4D97-AF65-F5344CB8AC3E}">
        <p14:creationId xmlns:p14="http://schemas.microsoft.com/office/powerpoint/2010/main" val="17152693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PIR + camera system</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22</a:t>
            </a:fld>
            <a:endParaRPr lang="en-US">
              <a:solidFill>
                <a:srgbClr val="000000"/>
              </a:solidFill>
            </a:endParaRPr>
          </a:p>
        </p:txBody>
      </p:sp>
      <p:pic>
        <p:nvPicPr>
          <p:cNvPr id="7170" name="Picture 2" descr="New Home For Sal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58990" y="854038"/>
            <a:ext cx="4815802" cy="3446308"/>
          </a:xfrm>
          <a:prstGeom prst="rect">
            <a:avLst/>
          </a:prstGeom>
          <a:noFill/>
          <a:extLst>
            <a:ext uri="{909E8E84-426E-40DD-AFC4-6F175D3DCCD1}">
              <a14:hiddenFill xmlns:a14="http://schemas.microsoft.com/office/drawing/2010/main">
                <a:solidFill>
                  <a:srgbClr val="FFFFFF"/>
                </a:solidFill>
              </a14:hiddenFill>
            </a:ext>
          </a:extLst>
        </p:spPr>
      </p:pic>
      <p:sp>
        <p:nvSpPr>
          <p:cNvPr id="4" name="Trapezoid 3"/>
          <p:cNvSpPr/>
          <p:nvPr/>
        </p:nvSpPr>
        <p:spPr>
          <a:xfrm>
            <a:off x="5207170" y="2443053"/>
            <a:ext cx="1179646" cy="1696178"/>
          </a:xfrm>
          <a:prstGeom prst="trapezoid">
            <a:avLst>
              <a:gd name="adj" fmla="val 30917"/>
            </a:avLst>
          </a:prstGeom>
          <a:solidFill>
            <a:srgbClr val="DE0000">
              <a:alpha val="2588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Triangle 4"/>
          <p:cNvSpPr/>
          <p:nvPr/>
        </p:nvSpPr>
        <p:spPr>
          <a:xfrm rot="10800000">
            <a:off x="7269502" y="2563231"/>
            <a:ext cx="1305289" cy="1151725"/>
          </a:xfrm>
          <a:custGeom>
            <a:avLst/>
            <a:gdLst>
              <a:gd name="connsiteX0" fmla="*/ 0 w 1256428"/>
              <a:gd name="connsiteY0" fmla="*/ 865539 h 865539"/>
              <a:gd name="connsiteX1" fmla="*/ 0 w 1256428"/>
              <a:gd name="connsiteY1" fmla="*/ 0 h 865539"/>
              <a:gd name="connsiteX2" fmla="*/ 1256428 w 1256428"/>
              <a:gd name="connsiteY2" fmla="*/ 865539 h 865539"/>
              <a:gd name="connsiteX3" fmla="*/ 0 w 1256428"/>
              <a:gd name="connsiteY3" fmla="*/ 865539 h 865539"/>
              <a:gd name="connsiteX0" fmla="*/ 0 w 1256428"/>
              <a:gd name="connsiteY0" fmla="*/ 865539 h 865539"/>
              <a:gd name="connsiteX1" fmla="*/ 0 w 1256428"/>
              <a:gd name="connsiteY1" fmla="*/ 0 h 865539"/>
              <a:gd name="connsiteX2" fmla="*/ 1161894 w 1256428"/>
              <a:gd name="connsiteY2" fmla="*/ 343543 h 865539"/>
              <a:gd name="connsiteX3" fmla="*/ 1256428 w 1256428"/>
              <a:gd name="connsiteY3" fmla="*/ 865539 h 865539"/>
              <a:gd name="connsiteX4" fmla="*/ 0 w 1256428"/>
              <a:gd name="connsiteY4" fmla="*/ 865539 h 865539"/>
              <a:gd name="connsiteX0" fmla="*/ 0 w 1294517"/>
              <a:gd name="connsiteY0" fmla="*/ 865539 h 865539"/>
              <a:gd name="connsiteX1" fmla="*/ 0 w 1294517"/>
              <a:gd name="connsiteY1" fmla="*/ 0 h 865539"/>
              <a:gd name="connsiteX2" fmla="*/ 1294517 w 1294517"/>
              <a:gd name="connsiteY2" fmla="*/ 210920 h 865539"/>
              <a:gd name="connsiteX3" fmla="*/ 1256428 w 1294517"/>
              <a:gd name="connsiteY3" fmla="*/ 865539 h 865539"/>
              <a:gd name="connsiteX4" fmla="*/ 0 w 1294517"/>
              <a:gd name="connsiteY4" fmla="*/ 865539 h 865539"/>
              <a:gd name="connsiteX0" fmla="*/ 0 w 1294517"/>
              <a:gd name="connsiteY0" fmla="*/ 1151725 h 1151725"/>
              <a:gd name="connsiteX1" fmla="*/ 6980 w 1294517"/>
              <a:gd name="connsiteY1" fmla="*/ 0 h 1151725"/>
              <a:gd name="connsiteX2" fmla="*/ 1294517 w 1294517"/>
              <a:gd name="connsiteY2" fmla="*/ 497106 h 1151725"/>
              <a:gd name="connsiteX3" fmla="*/ 1256428 w 1294517"/>
              <a:gd name="connsiteY3" fmla="*/ 1151725 h 1151725"/>
              <a:gd name="connsiteX4" fmla="*/ 0 w 1294517"/>
              <a:gd name="connsiteY4" fmla="*/ 1151725 h 1151725"/>
              <a:gd name="connsiteX0" fmla="*/ 0 w 1305289"/>
              <a:gd name="connsiteY0" fmla="*/ 1151725 h 1151725"/>
              <a:gd name="connsiteX1" fmla="*/ 6980 w 1305289"/>
              <a:gd name="connsiteY1" fmla="*/ 0 h 1151725"/>
              <a:gd name="connsiteX2" fmla="*/ 1294517 w 1305289"/>
              <a:gd name="connsiteY2" fmla="*/ 497106 h 1151725"/>
              <a:gd name="connsiteX3" fmla="*/ 1305289 w 1305289"/>
              <a:gd name="connsiteY3" fmla="*/ 1151725 h 1151725"/>
              <a:gd name="connsiteX4" fmla="*/ 0 w 1305289"/>
              <a:gd name="connsiteY4" fmla="*/ 1151725 h 1151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89" h="1151725">
                <a:moveTo>
                  <a:pt x="0" y="1151725"/>
                </a:moveTo>
                <a:cubicBezTo>
                  <a:pt x="2327" y="767817"/>
                  <a:pt x="4653" y="383908"/>
                  <a:pt x="6980" y="0"/>
                </a:cubicBezTo>
                <a:cubicBezTo>
                  <a:pt x="212794" y="140108"/>
                  <a:pt x="1088703" y="356998"/>
                  <a:pt x="1294517" y="497106"/>
                </a:cubicBezTo>
                <a:lnTo>
                  <a:pt x="1305289" y="1151725"/>
                </a:lnTo>
                <a:lnTo>
                  <a:pt x="0" y="1151725"/>
                </a:lnTo>
                <a:close/>
              </a:path>
            </a:pathLst>
          </a:custGeom>
          <a:solidFill>
            <a:srgbClr val="0070C0">
              <a:alpha val="36078"/>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325832" y="3551230"/>
            <a:ext cx="998162" cy="369332"/>
          </a:xfrm>
          <a:prstGeom prst="rect">
            <a:avLst/>
          </a:prstGeom>
          <a:noFill/>
        </p:spPr>
        <p:txBody>
          <a:bodyPr wrap="square" rtlCol="0">
            <a:spAutoFit/>
          </a:bodyPr>
          <a:lstStyle/>
          <a:p>
            <a:r>
              <a:rPr lang="en-US" dirty="0">
                <a:solidFill>
                  <a:schemeClr val="bg1"/>
                </a:solidFill>
              </a:rPr>
              <a:t>Zone 1</a:t>
            </a:r>
          </a:p>
        </p:txBody>
      </p:sp>
      <p:sp>
        <p:nvSpPr>
          <p:cNvPr id="9" name="TextBox 8"/>
          <p:cNvSpPr txBox="1"/>
          <p:nvPr/>
        </p:nvSpPr>
        <p:spPr>
          <a:xfrm>
            <a:off x="7489679" y="2769761"/>
            <a:ext cx="998162" cy="369332"/>
          </a:xfrm>
          <a:prstGeom prst="rect">
            <a:avLst/>
          </a:prstGeom>
          <a:noFill/>
        </p:spPr>
        <p:txBody>
          <a:bodyPr wrap="square" rtlCol="0">
            <a:spAutoFit/>
          </a:bodyPr>
          <a:lstStyle/>
          <a:p>
            <a:r>
              <a:rPr lang="en-US" dirty="0">
                <a:solidFill>
                  <a:schemeClr val="bg1"/>
                </a:solidFill>
              </a:rPr>
              <a:t>Zone 2</a:t>
            </a:r>
          </a:p>
        </p:txBody>
      </p:sp>
      <p:sp>
        <p:nvSpPr>
          <p:cNvPr id="10" name="TextBox 9"/>
          <p:cNvSpPr txBox="1"/>
          <p:nvPr/>
        </p:nvSpPr>
        <p:spPr>
          <a:xfrm>
            <a:off x="202079" y="854038"/>
            <a:ext cx="3469482" cy="3785652"/>
          </a:xfrm>
          <a:prstGeom prst="rect">
            <a:avLst/>
          </a:prstGeom>
          <a:noFill/>
        </p:spPr>
        <p:txBody>
          <a:bodyPr wrap="square" rtlCol="0">
            <a:spAutoFit/>
          </a:bodyPr>
          <a:lstStyle/>
          <a:p>
            <a:r>
              <a:rPr lang="en-US" sz="1600" dirty="0"/>
              <a:t>For systems that combine PIR sensors with cameras (for example, home security systems, video doorbells), it is possible to use the PIR to trigger the camera.</a:t>
            </a:r>
          </a:p>
          <a:p>
            <a:endParaRPr lang="en-US" sz="1600" dirty="0"/>
          </a:p>
          <a:p>
            <a:r>
              <a:rPr lang="en-US" sz="1600" dirty="0"/>
              <a:t>Once activated, the camera can determine whether the motion occurs within specific user-defined zones.</a:t>
            </a:r>
          </a:p>
          <a:p>
            <a:endParaRPr lang="en-US" sz="1600" dirty="0"/>
          </a:p>
          <a:p>
            <a:r>
              <a:rPr lang="en-US" sz="1600" dirty="0"/>
              <a:t>This helps to reduce nuisance notifications (e.g., due to pedestrians on sidewalk/street, movement of trees, etc.).</a:t>
            </a:r>
            <a:endParaRPr lang="en-US" sz="1400" dirty="0"/>
          </a:p>
        </p:txBody>
      </p:sp>
    </p:spTree>
    <p:extLst>
      <p:ext uri="{BB962C8B-B14F-4D97-AF65-F5344CB8AC3E}">
        <p14:creationId xmlns:p14="http://schemas.microsoft.com/office/powerpoint/2010/main" val="10437196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Advanced motion detection</a:t>
            </a:r>
            <a:br>
              <a:rPr lang="en-US" dirty="0"/>
            </a:br>
            <a:endParaRPr lang="en-US" dirty="0">
              <a:solidFill>
                <a:schemeClr val="tx1"/>
              </a:solidFill>
            </a:endParaRPr>
          </a:p>
        </p:txBody>
      </p:sp>
      <p:sp>
        <p:nvSpPr>
          <p:cNvPr id="7" name="Subtitle 6"/>
          <p:cNvSpPr>
            <a:spLocks noGrp="1"/>
          </p:cNvSpPr>
          <p:nvPr>
            <p:ph type="subTitle" idx="1"/>
          </p:nvPr>
        </p:nvSpPr>
        <p:spPr>
          <a:xfrm>
            <a:off x="342900" y="2774158"/>
            <a:ext cx="8458200" cy="1588292"/>
          </a:xfrm>
        </p:spPr>
        <p:txBody>
          <a:bodyPr/>
          <a:lstStyle/>
          <a:p>
            <a:pPr marL="285750" indent="-285750">
              <a:buFont typeface="Arial" panose="020B0604020202020204" pitchFamily="34" charset="0"/>
              <a:buChar char="•"/>
            </a:pPr>
            <a:r>
              <a:rPr lang="en-US" dirty="0">
                <a:solidFill>
                  <a:schemeClr val="bg1">
                    <a:lumMod val="65000"/>
                  </a:schemeClr>
                </a:solidFill>
              </a:rPr>
              <a:t>Multiple PIR</a:t>
            </a:r>
          </a:p>
          <a:p>
            <a:pPr marL="285750" indent="-285750">
              <a:buFont typeface="Arial" panose="020B0604020202020204" pitchFamily="34" charset="0"/>
              <a:buChar char="•"/>
            </a:pPr>
            <a:r>
              <a:rPr lang="en-US" dirty="0">
                <a:solidFill>
                  <a:schemeClr val="bg1">
                    <a:lumMod val="65000"/>
                  </a:schemeClr>
                </a:solidFill>
              </a:rPr>
              <a:t>PIR + camera</a:t>
            </a:r>
          </a:p>
          <a:p>
            <a:pPr marL="285750" indent="-285750">
              <a:buFont typeface="Arial" panose="020B0604020202020204" pitchFamily="34" charset="0"/>
              <a:buChar char="•"/>
            </a:pPr>
            <a:r>
              <a:rPr lang="en-US" dirty="0"/>
              <a:t>PIR + </a:t>
            </a:r>
            <a:r>
              <a:rPr lang="en-US" dirty="0" err="1"/>
              <a:t>ToF</a:t>
            </a:r>
            <a:endParaRPr lang="en-US" dirty="0"/>
          </a:p>
          <a:p>
            <a:pPr marL="285750" indent="-285750">
              <a:buFont typeface="Arial" panose="020B0604020202020204" pitchFamily="34" charset="0"/>
              <a:buChar char="•"/>
            </a:pPr>
            <a:r>
              <a:rPr lang="en-US" dirty="0">
                <a:solidFill>
                  <a:schemeClr val="bg1">
                    <a:lumMod val="65000"/>
                  </a:schemeClr>
                </a:solidFill>
              </a:rPr>
              <a:t>PIR + Ultrasonic</a:t>
            </a:r>
          </a:p>
          <a:p>
            <a:pPr marL="285750" indent="-285750">
              <a:buFont typeface="Arial" panose="020B0604020202020204" pitchFamily="34" charset="0"/>
              <a:buChar char="•"/>
            </a:pPr>
            <a:r>
              <a:rPr lang="en-US" dirty="0">
                <a:solidFill>
                  <a:schemeClr val="bg1">
                    <a:lumMod val="65000"/>
                  </a:schemeClr>
                </a:solidFill>
              </a:rPr>
              <a:t>PIR + discrete Doppler</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23</a:t>
            </a:fld>
            <a:endParaRPr lang="en-US"/>
          </a:p>
        </p:txBody>
      </p:sp>
    </p:spTree>
    <p:extLst>
      <p:ext uri="{BB962C8B-B14F-4D97-AF65-F5344CB8AC3E}">
        <p14:creationId xmlns:p14="http://schemas.microsoft.com/office/powerpoint/2010/main" val="1631356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0296" y="979781"/>
            <a:ext cx="4152900"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sz="2400" dirty="0"/>
              <a:t>PIR motion detection: False alerts</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24</a:t>
            </a:fld>
            <a:endParaRPr lang="en-US"/>
          </a:p>
        </p:txBody>
      </p:sp>
      <p:sp>
        <p:nvSpPr>
          <p:cNvPr id="6" name="TextBox 5"/>
          <p:cNvSpPr txBox="1"/>
          <p:nvPr/>
        </p:nvSpPr>
        <p:spPr>
          <a:xfrm>
            <a:off x="195980" y="4027031"/>
            <a:ext cx="5152703" cy="584775"/>
          </a:xfrm>
          <a:prstGeom prst="rect">
            <a:avLst/>
          </a:prstGeom>
          <a:noFill/>
        </p:spPr>
        <p:txBody>
          <a:bodyPr wrap="square" rtlCol="0">
            <a:spAutoFit/>
          </a:bodyPr>
          <a:lstStyle/>
          <a:p>
            <a:r>
              <a:rPr lang="en-US" sz="1600" dirty="0"/>
              <a:t>Motion is detected because PIR more sensitive to lateral motion compare to longitudinal)</a:t>
            </a:r>
          </a:p>
        </p:txBody>
      </p:sp>
      <p:sp>
        <p:nvSpPr>
          <p:cNvPr id="9" name="TextBox 8"/>
          <p:cNvSpPr txBox="1"/>
          <p:nvPr/>
        </p:nvSpPr>
        <p:spPr>
          <a:xfrm>
            <a:off x="7031182" y="1058981"/>
            <a:ext cx="1364476" cy="369332"/>
          </a:xfrm>
          <a:prstGeom prst="rect">
            <a:avLst/>
          </a:prstGeom>
          <a:noFill/>
        </p:spPr>
        <p:txBody>
          <a:bodyPr wrap="none" rtlCol="0">
            <a:spAutoFit/>
          </a:bodyPr>
          <a:lstStyle/>
          <a:p>
            <a:r>
              <a:rPr lang="en-US" dirty="0"/>
              <a:t>PIR Sensor</a:t>
            </a:r>
          </a:p>
        </p:txBody>
      </p:sp>
      <p:grpSp>
        <p:nvGrpSpPr>
          <p:cNvPr id="11" name="Group 10"/>
          <p:cNvGrpSpPr/>
          <p:nvPr/>
        </p:nvGrpSpPr>
        <p:grpSpPr>
          <a:xfrm>
            <a:off x="369109" y="708313"/>
            <a:ext cx="4474787" cy="3261407"/>
            <a:chOff x="369109" y="1428313"/>
            <a:chExt cx="4474787" cy="3261407"/>
          </a:xfrm>
        </p:grpSpPr>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109" y="1428313"/>
              <a:ext cx="4474787" cy="32327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8" name="Picture 6" descr="auto gray sedan"/>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297881" y="3740817"/>
              <a:ext cx="948903" cy="948903"/>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man 01"/>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99768" l="10000" r="90000"/>
                      </a14:imgEffect>
                    </a14:imgLayer>
                  </a14:imgProps>
                </a:ext>
                <a:ext uri="{28A0092B-C50C-407E-A947-70E740481C1C}">
                  <a14:useLocalDpi xmlns:a14="http://schemas.microsoft.com/office/drawing/2010/main" val="0"/>
                </a:ext>
              </a:extLst>
            </a:blip>
            <a:srcRect/>
            <a:stretch>
              <a:fillRect/>
            </a:stretch>
          </p:blipFill>
          <p:spPr bwMode="auto">
            <a:xfrm>
              <a:off x="1639979" y="3582829"/>
              <a:ext cx="421239" cy="504316"/>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Arrow Connector 9"/>
            <p:cNvCxnSpPr/>
            <p:nvPr/>
          </p:nvCxnSpPr>
          <p:spPr>
            <a:xfrm flipH="1">
              <a:off x="1417782" y="4236488"/>
              <a:ext cx="865632" cy="0"/>
            </a:xfrm>
            <a:prstGeom prst="straightConnector1">
              <a:avLst/>
            </a:prstGeom>
            <a:ln w="57150">
              <a:tailEnd type="arrow"/>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969467" y="3884358"/>
              <a:ext cx="865632" cy="0"/>
            </a:xfrm>
            <a:prstGeom prst="straightConnector1">
              <a:avLst/>
            </a:prstGeom>
            <a:ln w="57150">
              <a:tailEnd type="arrow"/>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486178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320" y="1310640"/>
            <a:ext cx="4151376" cy="32842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sz="2400" dirty="0"/>
              <a:t>Motion detection using Time of Flight (</a:t>
            </a:r>
            <a:r>
              <a:rPr lang="en-US" sz="2400" dirty="0" err="1"/>
              <a:t>ToF</a:t>
            </a:r>
            <a:r>
              <a:rPr lang="en-US" sz="2400" dirty="0"/>
              <a:t>)</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25</a:t>
            </a:fld>
            <a:endParaRPr lang="en-US"/>
          </a:p>
        </p:txBody>
      </p:sp>
      <p:sp>
        <p:nvSpPr>
          <p:cNvPr id="8" name="TextBox 7"/>
          <p:cNvSpPr txBox="1"/>
          <p:nvPr/>
        </p:nvSpPr>
        <p:spPr>
          <a:xfrm>
            <a:off x="7128027" y="941308"/>
            <a:ext cx="1078180" cy="369332"/>
          </a:xfrm>
          <a:prstGeom prst="rect">
            <a:avLst/>
          </a:prstGeom>
          <a:noFill/>
        </p:spPr>
        <p:txBody>
          <a:bodyPr wrap="none" rtlCol="0">
            <a:spAutoFit/>
          </a:bodyPr>
          <a:lstStyle/>
          <a:p>
            <a:r>
              <a:rPr lang="en-US" dirty="0"/>
              <a:t>IR </a:t>
            </a:r>
            <a:r>
              <a:rPr lang="en-US" dirty="0" err="1"/>
              <a:t>Tx</a:t>
            </a:r>
            <a:r>
              <a:rPr lang="en-US" dirty="0"/>
              <a:t>/Rx</a:t>
            </a:r>
          </a:p>
        </p:txBody>
      </p:sp>
      <p:sp>
        <p:nvSpPr>
          <p:cNvPr id="9" name="TextBox 8"/>
          <p:cNvSpPr txBox="1"/>
          <p:nvPr/>
        </p:nvSpPr>
        <p:spPr>
          <a:xfrm>
            <a:off x="134843" y="2781643"/>
            <a:ext cx="4894358" cy="1692771"/>
          </a:xfrm>
          <a:prstGeom prst="rect">
            <a:avLst/>
          </a:prstGeom>
          <a:noFill/>
        </p:spPr>
        <p:txBody>
          <a:bodyPr wrap="square" rtlCol="0">
            <a:spAutoFit/>
          </a:bodyPr>
          <a:lstStyle/>
          <a:p>
            <a:r>
              <a:rPr lang="en-US" sz="1600" dirty="0"/>
              <a:t>Distance is detected because:</a:t>
            </a:r>
          </a:p>
          <a:p>
            <a:pPr marL="285750" indent="-285750">
              <a:buFont typeface="Arial" panose="020B0604020202020204" pitchFamily="34" charset="0"/>
              <a:buChar char="•"/>
            </a:pPr>
            <a:r>
              <a:rPr lang="en-US" sz="1400" dirty="0"/>
              <a:t>Time between emitted and reflected wave is measured (</a:t>
            </a:r>
            <a:r>
              <a:rPr lang="en-US" sz="1400" dirty="0" err="1"/>
              <a:t>ToF</a:t>
            </a:r>
            <a:r>
              <a:rPr lang="en-US" sz="1400" dirty="0"/>
              <a:t>)</a:t>
            </a:r>
          </a:p>
          <a:p>
            <a:endParaRPr lang="en-US" sz="1600" dirty="0"/>
          </a:p>
          <a:p>
            <a:r>
              <a:rPr lang="en-US" sz="1600" dirty="0"/>
              <a:t>Motion is detected because:</a:t>
            </a:r>
          </a:p>
          <a:p>
            <a:pPr marL="285750" indent="-285750">
              <a:buFont typeface="Arial" panose="020B0604020202020204" pitchFamily="34" charset="0"/>
              <a:buChar char="•"/>
            </a:pPr>
            <a:r>
              <a:rPr lang="en-US" sz="1400" dirty="0"/>
              <a:t>There is difference in distance between consecutive measurements.</a:t>
            </a: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965" y="711873"/>
            <a:ext cx="3562350" cy="1857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00225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PIR with </a:t>
            </a:r>
            <a:r>
              <a:rPr lang="en-US" sz="2400" dirty="0" err="1"/>
              <a:t>ToF</a:t>
            </a:r>
            <a:r>
              <a:rPr lang="en-US" sz="2400" dirty="0"/>
              <a:t> motion detector eliminating false alerts </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26</a:t>
            </a:fld>
            <a:endParaRPr 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533" y="730250"/>
            <a:ext cx="5657222"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694" y="2677795"/>
            <a:ext cx="572690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111240" y="743168"/>
            <a:ext cx="3032760" cy="1815882"/>
          </a:xfrm>
          <a:prstGeom prst="rect">
            <a:avLst/>
          </a:prstGeom>
        </p:spPr>
        <p:txBody>
          <a:bodyPr wrap="square">
            <a:spAutoFit/>
          </a:bodyPr>
          <a:lstStyle/>
          <a:p>
            <a:pPr marL="285750" indent="-285750">
              <a:buFont typeface="Arial" panose="020B0604020202020204" pitchFamily="34" charset="0"/>
              <a:buChar char="•"/>
            </a:pPr>
            <a:r>
              <a:rPr lang="en-US" sz="1400" dirty="0"/>
              <a:t>Passive single of multiple PIR/s</a:t>
            </a:r>
          </a:p>
          <a:p>
            <a:pPr marL="285750" indent="-285750">
              <a:buFont typeface="Arial" panose="020B0604020202020204" pitchFamily="34" charset="0"/>
              <a:buChar char="•"/>
            </a:pPr>
            <a:r>
              <a:rPr lang="en-US" sz="1400" dirty="0"/>
              <a:t>Low Standby Current of 1.65 </a:t>
            </a:r>
            <a:r>
              <a:rPr lang="en-US" sz="1400" dirty="0" err="1"/>
              <a:t>μA</a:t>
            </a:r>
            <a:endParaRPr lang="en-US" sz="1400" dirty="0"/>
          </a:p>
          <a:p>
            <a:pPr marL="285750" indent="-285750">
              <a:buFont typeface="Arial" panose="020B0604020202020204" pitchFamily="34" charset="0"/>
              <a:buChar char="•"/>
            </a:pPr>
            <a:r>
              <a:rPr lang="en-US" sz="1400" dirty="0"/>
              <a:t>Optimized for low-power battery operations</a:t>
            </a:r>
          </a:p>
          <a:p>
            <a:pPr marL="285750" indent="-285750">
              <a:buFont typeface="Arial" panose="020B0604020202020204" pitchFamily="34" charset="0"/>
              <a:buChar char="•"/>
            </a:pPr>
            <a:r>
              <a:rPr lang="en-US" sz="1400" dirty="0"/>
              <a:t>Motion sensitivity up to 30 </a:t>
            </a:r>
            <a:r>
              <a:rPr lang="en-US" sz="1400" dirty="0" err="1"/>
              <a:t>ft</a:t>
            </a:r>
            <a:endParaRPr lang="en-US" sz="1400" dirty="0"/>
          </a:p>
          <a:p>
            <a:pPr marL="285750" indent="-285750">
              <a:buFont typeface="Arial" panose="020B0604020202020204" pitchFamily="34" charset="0"/>
              <a:buChar char="•"/>
            </a:pPr>
            <a:r>
              <a:rPr lang="en-US" sz="1400" dirty="0"/>
              <a:t>Generates interrupt</a:t>
            </a:r>
          </a:p>
          <a:p>
            <a:pPr marL="285750" indent="-285750">
              <a:buFont typeface="Arial" panose="020B0604020202020204" pitchFamily="34" charset="0"/>
              <a:buChar char="•"/>
            </a:pPr>
            <a:r>
              <a:rPr lang="en-US" sz="1400" dirty="0"/>
              <a:t>Great flexibility </a:t>
            </a:r>
          </a:p>
          <a:p>
            <a:pPr marL="285750" indent="-285750">
              <a:buFont typeface="Arial" panose="020B0604020202020204" pitchFamily="34" charset="0"/>
              <a:buChar char="•"/>
            </a:pPr>
            <a:r>
              <a:rPr lang="en-US" sz="1400" dirty="0"/>
              <a:t>Low cost</a:t>
            </a:r>
          </a:p>
        </p:txBody>
      </p:sp>
      <p:sp>
        <p:nvSpPr>
          <p:cNvPr id="10" name="Rectangle 9"/>
          <p:cNvSpPr/>
          <p:nvPr/>
        </p:nvSpPr>
        <p:spPr>
          <a:xfrm>
            <a:off x="6111240" y="2683848"/>
            <a:ext cx="3032760" cy="1815882"/>
          </a:xfrm>
          <a:prstGeom prst="rect">
            <a:avLst/>
          </a:prstGeom>
        </p:spPr>
        <p:txBody>
          <a:bodyPr wrap="square">
            <a:spAutoFit/>
          </a:bodyPr>
          <a:lstStyle/>
          <a:p>
            <a:pPr marL="285750" indent="-285750">
              <a:buFont typeface="Arial" panose="020B0604020202020204" pitchFamily="34" charset="0"/>
              <a:buChar char="•"/>
            </a:pPr>
            <a:r>
              <a:rPr lang="en-US" sz="1400" dirty="0"/>
              <a:t>Active </a:t>
            </a:r>
            <a:r>
              <a:rPr lang="en-US" sz="1400" dirty="0" err="1"/>
              <a:t>ToF</a:t>
            </a:r>
            <a:r>
              <a:rPr lang="en-US" sz="1400" dirty="0"/>
              <a:t> with multiple </a:t>
            </a:r>
            <a:r>
              <a:rPr lang="en-US" sz="1400" dirty="0" err="1"/>
              <a:t>Tx</a:t>
            </a:r>
            <a:endParaRPr lang="en-US" sz="1400" dirty="0"/>
          </a:p>
          <a:p>
            <a:pPr marL="285750" indent="-285750">
              <a:buFont typeface="Arial" panose="020B0604020202020204" pitchFamily="34" charset="0"/>
              <a:buChar char="•"/>
            </a:pPr>
            <a:r>
              <a:rPr lang="en-US" sz="1400" dirty="0"/>
              <a:t>Sleep Mode Current 10 - 20 </a:t>
            </a:r>
            <a:r>
              <a:rPr lang="en-US" sz="1400" dirty="0" err="1"/>
              <a:t>μA</a:t>
            </a:r>
            <a:endParaRPr lang="en-US" sz="1400" dirty="0"/>
          </a:p>
          <a:p>
            <a:pPr marL="285750" indent="-285750">
              <a:buFont typeface="Arial" panose="020B0604020202020204" pitchFamily="34" charset="0"/>
              <a:buChar char="•"/>
            </a:pPr>
            <a:r>
              <a:rPr lang="en-US" sz="1400" dirty="0"/>
              <a:t>Interrupt driven low-power battery operations</a:t>
            </a:r>
          </a:p>
          <a:p>
            <a:pPr marL="285750" indent="-285750">
              <a:buFont typeface="Arial" panose="020B0604020202020204" pitchFamily="34" charset="0"/>
              <a:buChar char="•"/>
            </a:pPr>
            <a:r>
              <a:rPr lang="en-US" sz="1400" dirty="0"/>
              <a:t>Motion sensitivity 1.6 to 12 m</a:t>
            </a:r>
          </a:p>
          <a:p>
            <a:pPr marL="285750" indent="-285750">
              <a:buFont typeface="Arial" panose="020B0604020202020204" pitchFamily="34" charset="0"/>
              <a:buChar char="•"/>
            </a:pPr>
            <a:r>
              <a:rPr lang="en-US" sz="1400" dirty="0"/>
              <a:t>Registers: phase and amplitude</a:t>
            </a:r>
          </a:p>
          <a:p>
            <a:pPr marL="285750" indent="-285750">
              <a:buFont typeface="Arial" panose="020B0604020202020204" pitchFamily="34" charset="0"/>
              <a:buChar char="•"/>
            </a:pPr>
            <a:r>
              <a:rPr lang="en-US" sz="1400" dirty="0"/>
              <a:t>Great flexibility </a:t>
            </a:r>
          </a:p>
          <a:p>
            <a:pPr marL="285750" indent="-285750">
              <a:buFont typeface="Arial" panose="020B0604020202020204" pitchFamily="34" charset="0"/>
              <a:buChar char="•"/>
            </a:pPr>
            <a:r>
              <a:rPr lang="en-US" sz="1400" dirty="0"/>
              <a:t>Low cost</a:t>
            </a:r>
          </a:p>
        </p:txBody>
      </p:sp>
    </p:spTree>
    <p:extLst>
      <p:ext uri="{BB962C8B-B14F-4D97-AF65-F5344CB8AC3E}">
        <p14:creationId xmlns:p14="http://schemas.microsoft.com/office/powerpoint/2010/main" val="27213552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5177" y="746884"/>
            <a:ext cx="2657842" cy="1432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20980" y="777302"/>
            <a:ext cx="4564380" cy="3754874"/>
          </a:xfrm>
          <a:prstGeom prst="rect">
            <a:avLst/>
          </a:prstGeom>
        </p:spPr>
        <p:txBody>
          <a:bodyPr wrap="square">
            <a:spAutoFit/>
          </a:bodyPr>
          <a:lstStyle/>
          <a:p>
            <a:r>
              <a:rPr lang="en-US" sz="1400" b="1" u="sng" dirty="0"/>
              <a:t>Features</a:t>
            </a:r>
          </a:p>
          <a:p>
            <a:pPr marL="285750" indent="-285750">
              <a:buFont typeface="Arial" panose="020B0604020202020204" pitchFamily="34" charset="0"/>
              <a:buChar char="•"/>
            </a:pPr>
            <a:r>
              <a:rPr lang="en-US" sz="1400" dirty="0"/>
              <a:t>Three NIR emitters support up to 3 zones of detection with a single OPT3101 device</a:t>
            </a:r>
          </a:p>
          <a:p>
            <a:pPr marL="285750" indent="-285750">
              <a:buFont typeface="Arial" panose="020B0604020202020204" pitchFamily="34" charset="0"/>
              <a:buChar char="•"/>
            </a:pPr>
            <a:r>
              <a:rPr lang="en-US" sz="1400" dirty="0"/>
              <a:t>Total system Field-of-View (</a:t>
            </a:r>
            <a:r>
              <a:rPr lang="en-US" sz="1400" dirty="0" err="1"/>
              <a:t>FoV</a:t>
            </a:r>
            <a:r>
              <a:rPr lang="en-US" sz="1400" dirty="0"/>
              <a:t>) of 120° is covered by three LED emitters and one photodiode</a:t>
            </a:r>
          </a:p>
          <a:p>
            <a:pPr marL="285750" indent="-285750">
              <a:buFont typeface="Arial" panose="020B0604020202020204" pitchFamily="34" charset="0"/>
              <a:buChar char="•"/>
            </a:pPr>
            <a:r>
              <a:rPr lang="en-US" sz="1400" dirty="0"/>
              <a:t>Detection range up to 1.6 meters without lens</a:t>
            </a:r>
          </a:p>
          <a:p>
            <a:pPr marL="285750" indent="-285750">
              <a:buFont typeface="Arial" panose="020B0604020202020204" pitchFamily="34" charset="0"/>
              <a:buChar char="•"/>
            </a:pPr>
            <a:r>
              <a:rPr lang="en-US" sz="1400" dirty="0"/>
              <a:t>Adaptive high dynamic range (HDR) feature enables the detection range of system very wide</a:t>
            </a:r>
          </a:p>
          <a:p>
            <a:pPr marL="285750" indent="-285750">
              <a:buFont typeface="Arial" panose="020B0604020202020204" pitchFamily="34" charset="0"/>
              <a:buChar char="•"/>
            </a:pPr>
            <a:r>
              <a:rPr lang="en-US" sz="1400" dirty="0" err="1"/>
              <a:t>ToF</a:t>
            </a:r>
            <a:r>
              <a:rPr lang="en-US" sz="1400" dirty="0"/>
              <a:t> based sensing AFE (OPT3101) makes measurement insensitive to object color and reflectivity and supports operation under high ambient condition (outdoor and Indoor Conditions)</a:t>
            </a:r>
          </a:p>
          <a:p>
            <a:pPr marL="285750" indent="-285750">
              <a:buFont typeface="Arial" panose="020B0604020202020204" pitchFamily="34" charset="0"/>
              <a:buChar char="•"/>
            </a:pPr>
            <a:r>
              <a:rPr lang="en-US" sz="1400" dirty="0"/>
              <a:t>Proximity sensing and direct distance measurement output with accuracy of ±10%</a:t>
            </a:r>
          </a:p>
          <a:p>
            <a:pPr marL="285750" indent="-285750">
              <a:buFont typeface="Arial" panose="020B0604020202020204" pitchFamily="34" charset="0"/>
              <a:buChar char="•"/>
            </a:pPr>
            <a:r>
              <a:rPr lang="en-US" sz="1400" dirty="0"/>
              <a:t>Low power mode running at 1 sample per second with a power drain of 30 </a:t>
            </a:r>
            <a:r>
              <a:rPr lang="en-US" sz="1400" dirty="0" err="1"/>
              <a:t>mW</a:t>
            </a:r>
            <a:endParaRPr lang="en-US" sz="1400" dirty="0"/>
          </a:p>
          <a:p>
            <a:pPr marL="285750" indent="-285750">
              <a:buFont typeface="Arial" panose="020B0604020202020204" pitchFamily="34" charset="0"/>
              <a:buChar char="•"/>
            </a:pPr>
            <a:r>
              <a:rPr lang="en-US" sz="1400" dirty="0"/>
              <a:t>Exempt group lamp classification LED as emitter</a:t>
            </a:r>
          </a:p>
        </p:txBody>
      </p:sp>
      <p:sp>
        <p:nvSpPr>
          <p:cNvPr id="2" name="Title 1"/>
          <p:cNvSpPr>
            <a:spLocks noGrp="1"/>
          </p:cNvSpPr>
          <p:nvPr>
            <p:ph type="title"/>
          </p:nvPr>
        </p:nvSpPr>
        <p:spPr/>
        <p:txBody>
          <a:bodyPr/>
          <a:lstStyle/>
          <a:p>
            <a:r>
              <a:rPr lang="en-US" sz="2600" dirty="0"/>
              <a:t>TIDA-010021: </a:t>
            </a:r>
            <a:r>
              <a:rPr lang="en-US" sz="2400" dirty="0"/>
              <a:t>Wide-range (120° </a:t>
            </a:r>
            <a:r>
              <a:rPr lang="en-US" sz="2400" dirty="0" err="1"/>
              <a:t>FoV</a:t>
            </a:r>
            <a:r>
              <a:rPr lang="en-US" sz="2400" dirty="0"/>
              <a:t> at 1.6 Meters) proximity sensing with immunity to sunlight</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27</a:t>
            </a:fld>
            <a:endParaRPr lang="en-US"/>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52060" y="2080322"/>
            <a:ext cx="2603500" cy="2615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6641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Advanced motion detection</a:t>
            </a:r>
            <a:br>
              <a:rPr lang="en-US" dirty="0"/>
            </a:br>
            <a:endParaRPr lang="en-US" dirty="0">
              <a:solidFill>
                <a:schemeClr val="tx1"/>
              </a:solidFill>
            </a:endParaRPr>
          </a:p>
        </p:txBody>
      </p:sp>
      <p:sp>
        <p:nvSpPr>
          <p:cNvPr id="7" name="Subtitle 6"/>
          <p:cNvSpPr>
            <a:spLocks noGrp="1"/>
          </p:cNvSpPr>
          <p:nvPr>
            <p:ph type="subTitle" idx="1"/>
          </p:nvPr>
        </p:nvSpPr>
        <p:spPr>
          <a:xfrm>
            <a:off x="342900" y="2774158"/>
            <a:ext cx="8458200" cy="1588292"/>
          </a:xfrm>
        </p:spPr>
        <p:txBody>
          <a:bodyPr/>
          <a:lstStyle/>
          <a:p>
            <a:pPr marL="285750" indent="-285750">
              <a:buFont typeface="Arial" panose="020B0604020202020204" pitchFamily="34" charset="0"/>
              <a:buChar char="•"/>
            </a:pPr>
            <a:r>
              <a:rPr lang="en-US" dirty="0">
                <a:solidFill>
                  <a:schemeClr val="bg1">
                    <a:lumMod val="65000"/>
                  </a:schemeClr>
                </a:solidFill>
              </a:rPr>
              <a:t>Multiple PIR</a:t>
            </a:r>
          </a:p>
          <a:p>
            <a:pPr marL="285750" indent="-285750">
              <a:buFont typeface="Arial" panose="020B0604020202020204" pitchFamily="34" charset="0"/>
              <a:buChar char="•"/>
            </a:pPr>
            <a:r>
              <a:rPr lang="en-US" dirty="0">
                <a:solidFill>
                  <a:schemeClr val="bg1">
                    <a:lumMod val="65000"/>
                  </a:schemeClr>
                </a:solidFill>
              </a:rPr>
              <a:t>PIR + camera</a:t>
            </a:r>
          </a:p>
          <a:p>
            <a:pPr marL="285750" indent="-285750">
              <a:buFont typeface="Arial" panose="020B0604020202020204" pitchFamily="34" charset="0"/>
              <a:buChar char="•"/>
            </a:pPr>
            <a:r>
              <a:rPr lang="en-US" dirty="0">
                <a:solidFill>
                  <a:schemeClr val="bg1">
                    <a:lumMod val="65000"/>
                  </a:schemeClr>
                </a:solidFill>
              </a:rPr>
              <a:t>PIR + </a:t>
            </a:r>
            <a:r>
              <a:rPr lang="en-US" dirty="0" err="1">
                <a:solidFill>
                  <a:schemeClr val="bg1">
                    <a:lumMod val="65000"/>
                  </a:schemeClr>
                </a:solidFill>
              </a:rPr>
              <a:t>ToF</a:t>
            </a:r>
            <a:endParaRPr lang="en-US" dirty="0">
              <a:solidFill>
                <a:schemeClr val="bg1">
                  <a:lumMod val="65000"/>
                </a:schemeClr>
              </a:solidFill>
            </a:endParaRPr>
          </a:p>
          <a:p>
            <a:pPr marL="285750" indent="-285750">
              <a:buFont typeface="Arial" panose="020B0604020202020204" pitchFamily="34" charset="0"/>
              <a:buChar char="•"/>
            </a:pPr>
            <a:r>
              <a:rPr lang="en-US" dirty="0"/>
              <a:t>PIR + Ultrasonic</a:t>
            </a:r>
          </a:p>
          <a:p>
            <a:pPr marL="285750" indent="-285750">
              <a:buFont typeface="Arial" panose="020B0604020202020204" pitchFamily="34" charset="0"/>
              <a:buChar char="•"/>
            </a:pPr>
            <a:r>
              <a:rPr lang="en-US" dirty="0">
                <a:solidFill>
                  <a:schemeClr val="bg1">
                    <a:lumMod val="65000"/>
                  </a:schemeClr>
                </a:solidFill>
              </a:rPr>
              <a:t>PIR + discrete Doppler</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28</a:t>
            </a:fld>
            <a:endParaRPr lang="en-US"/>
          </a:p>
        </p:txBody>
      </p:sp>
    </p:spTree>
    <p:extLst>
      <p:ext uri="{BB962C8B-B14F-4D97-AF65-F5344CB8AC3E}">
        <p14:creationId xmlns:p14="http://schemas.microsoft.com/office/powerpoint/2010/main" val="16313564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err="1"/>
              <a:t>ToF</a:t>
            </a:r>
            <a:r>
              <a:rPr lang="en-US" sz="2400" dirty="0"/>
              <a:t> measurement using PGA460</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29</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2072354416"/>
              </p:ext>
            </p:extLst>
          </p:nvPr>
        </p:nvGraphicFramePr>
        <p:xfrm>
          <a:off x="231457" y="819785"/>
          <a:ext cx="6080760" cy="1508760"/>
        </p:xfrm>
        <a:graphic>
          <a:graphicData uri="http://schemas.openxmlformats.org/drawingml/2006/table">
            <a:tbl>
              <a:tblPr firstRow="1" firstCol="1" bandRow="1">
                <a:tableStyleId>{5C22544A-7EE6-4342-B048-85BDC9FD1C3A}</a:tableStyleId>
              </a:tblPr>
              <a:tblGrid>
                <a:gridCol w="2026920">
                  <a:extLst>
                    <a:ext uri="{9D8B030D-6E8A-4147-A177-3AD203B41FA5}">
                      <a16:colId xmlns:a16="http://schemas.microsoft.com/office/drawing/2014/main" xmlns="" val="20000"/>
                    </a:ext>
                  </a:extLst>
                </a:gridCol>
                <a:gridCol w="2026920">
                  <a:extLst>
                    <a:ext uri="{9D8B030D-6E8A-4147-A177-3AD203B41FA5}">
                      <a16:colId xmlns:a16="http://schemas.microsoft.com/office/drawing/2014/main" xmlns="" val="20001"/>
                    </a:ext>
                  </a:extLst>
                </a:gridCol>
                <a:gridCol w="2026920">
                  <a:extLst>
                    <a:ext uri="{9D8B030D-6E8A-4147-A177-3AD203B41FA5}">
                      <a16:colId xmlns:a16="http://schemas.microsoft.com/office/drawing/2014/main" xmlns="" val="20002"/>
                    </a:ext>
                  </a:extLst>
                </a:gridCol>
              </a:tblGrid>
              <a:tr h="0">
                <a:tc>
                  <a:txBody>
                    <a:bodyPr/>
                    <a:lstStyle/>
                    <a:p>
                      <a:pPr marL="0" marR="0">
                        <a:spcBef>
                          <a:spcPts val="0"/>
                        </a:spcBef>
                        <a:spcAft>
                          <a:spcPts val="0"/>
                        </a:spcAft>
                      </a:pPr>
                      <a:r>
                        <a:rPr lang="en-US" sz="1100">
                          <a:effectLst/>
                        </a:rPr>
                        <a:t> </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Standard</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Advanced</a:t>
                      </a:r>
                      <a:endParaRPr lang="en-US" sz="1200">
                        <a:effectLst/>
                        <a:latin typeface="Times New Roman"/>
                        <a:ea typeface="Calibri"/>
                      </a:endParaRPr>
                    </a:p>
                  </a:txBody>
                  <a:tcPr marL="68580" marR="68580" marT="0" marB="0"/>
                </a:tc>
                <a:extLst>
                  <a:ext uri="{0D108BD9-81ED-4DB2-BD59-A6C34878D82A}">
                    <a16:rowId xmlns:a16="http://schemas.microsoft.com/office/drawing/2014/main" xmlns="" val="10000"/>
                  </a:ext>
                </a:extLst>
              </a:tr>
              <a:tr h="0">
                <a:tc>
                  <a:txBody>
                    <a:bodyPr/>
                    <a:lstStyle/>
                    <a:p>
                      <a:pPr marL="0" marR="0">
                        <a:spcBef>
                          <a:spcPts val="0"/>
                        </a:spcBef>
                        <a:spcAft>
                          <a:spcPts val="0"/>
                        </a:spcAft>
                      </a:pPr>
                      <a:r>
                        <a:rPr lang="en-US" sz="1100">
                          <a:effectLst/>
                        </a:rPr>
                        <a:t>Drive Mode</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Half-bridge (direct)</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Transformer</a:t>
                      </a:r>
                      <a:endParaRPr lang="en-US" sz="1200">
                        <a:effectLst/>
                        <a:latin typeface="Times New Roman"/>
                        <a:ea typeface="Calibri"/>
                      </a:endParaRPr>
                    </a:p>
                  </a:txBody>
                  <a:tcPr marL="68580" marR="68580" marT="0" marB="0"/>
                </a:tc>
                <a:extLst>
                  <a:ext uri="{0D108BD9-81ED-4DB2-BD59-A6C34878D82A}">
                    <a16:rowId xmlns:a16="http://schemas.microsoft.com/office/drawing/2014/main" xmlns="" val="10001"/>
                  </a:ext>
                </a:extLst>
              </a:tr>
              <a:tr h="0">
                <a:tc>
                  <a:txBody>
                    <a:bodyPr/>
                    <a:lstStyle/>
                    <a:p>
                      <a:pPr marL="0" marR="0">
                        <a:spcBef>
                          <a:spcPts val="0"/>
                        </a:spcBef>
                        <a:spcAft>
                          <a:spcPts val="0"/>
                        </a:spcAft>
                      </a:pPr>
                      <a:r>
                        <a:rPr lang="en-US" sz="1100">
                          <a:effectLst/>
                        </a:rPr>
                        <a:t>Recommended Supply Voltage</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6V</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9V</a:t>
                      </a:r>
                      <a:endParaRPr lang="en-US" sz="1200">
                        <a:effectLst/>
                        <a:latin typeface="Times New Roman"/>
                        <a:ea typeface="Calibri"/>
                      </a:endParaRPr>
                    </a:p>
                  </a:txBody>
                  <a:tcPr marL="68580" marR="68580" marT="0" marB="0"/>
                </a:tc>
                <a:extLst>
                  <a:ext uri="{0D108BD9-81ED-4DB2-BD59-A6C34878D82A}">
                    <a16:rowId xmlns:a16="http://schemas.microsoft.com/office/drawing/2014/main" xmlns="" val="10002"/>
                  </a:ext>
                </a:extLst>
              </a:tr>
              <a:tr h="0">
                <a:tc>
                  <a:txBody>
                    <a:bodyPr/>
                    <a:lstStyle/>
                    <a:p>
                      <a:pPr marL="0" marR="0">
                        <a:spcBef>
                          <a:spcPts val="0"/>
                        </a:spcBef>
                        <a:spcAft>
                          <a:spcPts val="0"/>
                        </a:spcAft>
                      </a:pPr>
                      <a:r>
                        <a:rPr lang="en-US" sz="1100">
                          <a:effectLst/>
                        </a:rPr>
                        <a:t>Minimum Distance</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30cm</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15cm</a:t>
                      </a:r>
                      <a:endParaRPr lang="en-US" sz="1200">
                        <a:effectLst/>
                        <a:latin typeface="Times New Roman"/>
                        <a:ea typeface="Calibri"/>
                      </a:endParaRPr>
                    </a:p>
                  </a:txBody>
                  <a:tcPr marL="68580" marR="68580" marT="0" marB="0"/>
                </a:tc>
                <a:extLst>
                  <a:ext uri="{0D108BD9-81ED-4DB2-BD59-A6C34878D82A}">
                    <a16:rowId xmlns:a16="http://schemas.microsoft.com/office/drawing/2014/main" xmlns="" val="10003"/>
                  </a:ext>
                </a:extLst>
              </a:tr>
              <a:tr h="0">
                <a:tc>
                  <a:txBody>
                    <a:bodyPr/>
                    <a:lstStyle/>
                    <a:p>
                      <a:pPr marL="0" marR="0">
                        <a:spcBef>
                          <a:spcPts val="0"/>
                        </a:spcBef>
                        <a:spcAft>
                          <a:spcPts val="0"/>
                        </a:spcAft>
                      </a:pPr>
                      <a:r>
                        <a:rPr lang="en-US" sz="1100">
                          <a:effectLst/>
                        </a:rPr>
                        <a:t>Maximum Distance</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3m (human sized target)</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6m (human sized target)</a:t>
                      </a:r>
                      <a:endParaRPr lang="en-US" sz="1200">
                        <a:effectLst/>
                        <a:latin typeface="Times New Roman"/>
                        <a:ea typeface="Calibri"/>
                      </a:endParaRPr>
                    </a:p>
                  </a:txBody>
                  <a:tcPr marL="68580" marR="68580" marT="0" marB="0"/>
                </a:tc>
                <a:extLst>
                  <a:ext uri="{0D108BD9-81ED-4DB2-BD59-A6C34878D82A}">
                    <a16:rowId xmlns:a16="http://schemas.microsoft.com/office/drawing/2014/main" xmlns="" val="10004"/>
                  </a:ext>
                </a:extLst>
              </a:tr>
              <a:tr h="0">
                <a:tc>
                  <a:txBody>
                    <a:bodyPr/>
                    <a:lstStyle/>
                    <a:p>
                      <a:pPr marL="0" marR="0">
                        <a:spcBef>
                          <a:spcPts val="0"/>
                        </a:spcBef>
                        <a:spcAft>
                          <a:spcPts val="0"/>
                        </a:spcAft>
                      </a:pPr>
                      <a:r>
                        <a:rPr lang="en-US" sz="1100">
                          <a:effectLst/>
                        </a:rPr>
                        <a:t>Power per 1s interval</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3.7mW</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7.8mW</a:t>
                      </a:r>
                      <a:endParaRPr lang="en-US" sz="1200">
                        <a:effectLst/>
                        <a:latin typeface="Times New Roman"/>
                        <a:ea typeface="Calibri"/>
                      </a:endParaRPr>
                    </a:p>
                  </a:txBody>
                  <a:tcPr marL="68580" marR="68580" marT="0" marB="0"/>
                </a:tc>
                <a:extLst>
                  <a:ext uri="{0D108BD9-81ED-4DB2-BD59-A6C34878D82A}">
                    <a16:rowId xmlns:a16="http://schemas.microsoft.com/office/drawing/2014/main" xmlns="" val="10005"/>
                  </a:ext>
                </a:extLst>
              </a:tr>
              <a:tr h="0">
                <a:tc>
                  <a:txBody>
                    <a:bodyPr/>
                    <a:lstStyle/>
                    <a:p>
                      <a:pPr marL="0" marR="0">
                        <a:spcBef>
                          <a:spcPts val="0"/>
                        </a:spcBef>
                        <a:spcAft>
                          <a:spcPts val="0"/>
                        </a:spcAft>
                      </a:pPr>
                      <a:r>
                        <a:rPr lang="en-US" sz="1100">
                          <a:effectLst/>
                        </a:rPr>
                        <a:t>Solution Cost (at high volume)</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a:effectLst/>
                        </a:rPr>
                        <a:t>$1.50</a:t>
                      </a:r>
                      <a:endParaRPr lang="en-US" sz="1200">
                        <a:effectLst/>
                        <a:latin typeface="Times New Roman"/>
                        <a:ea typeface="Calibri"/>
                      </a:endParaRPr>
                    </a:p>
                  </a:txBody>
                  <a:tcPr marL="68580" marR="68580" marT="0" marB="0"/>
                </a:tc>
                <a:tc>
                  <a:txBody>
                    <a:bodyPr/>
                    <a:lstStyle/>
                    <a:p>
                      <a:pPr marL="0" marR="0">
                        <a:spcBef>
                          <a:spcPts val="0"/>
                        </a:spcBef>
                        <a:spcAft>
                          <a:spcPts val="0"/>
                        </a:spcAft>
                      </a:pPr>
                      <a:r>
                        <a:rPr lang="en-US" sz="1100" dirty="0">
                          <a:effectLst/>
                        </a:rPr>
                        <a:t>$2.00</a:t>
                      </a:r>
                      <a:endParaRPr lang="en-US" sz="1200" dirty="0">
                        <a:effectLst/>
                        <a:latin typeface="Times New Roman"/>
                        <a:ea typeface="Calibri"/>
                      </a:endParaRPr>
                    </a:p>
                  </a:txBody>
                  <a:tcPr marL="68580" marR="68580" marT="0" marB="0"/>
                </a:tc>
                <a:extLst>
                  <a:ext uri="{0D108BD9-81ED-4DB2-BD59-A6C34878D82A}">
                    <a16:rowId xmlns:a16="http://schemas.microsoft.com/office/drawing/2014/main" xmlns="" val="10006"/>
                  </a:ext>
                </a:extLst>
              </a:tr>
            </a:tbl>
          </a:graphicData>
        </a:graphic>
      </p:graphicFrame>
      <p:pic>
        <p:nvPicPr>
          <p:cNvPr id="1025" name="Picture 1" descr="image0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3250" y="2392363"/>
            <a:ext cx="5813425" cy="231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2518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Infrared radiation (IR)</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a:t>
            </a:fld>
            <a:endParaRPr lang="en-US"/>
          </a:p>
        </p:txBody>
      </p:sp>
      <p:pic>
        <p:nvPicPr>
          <p:cNvPr id="6" name="Picture 5" descr="Related image"/>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035" y="583666"/>
            <a:ext cx="6619674" cy="3540732"/>
          </a:xfrm>
          <a:prstGeom prst="rect">
            <a:avLst/>
          </a:prstGeom>
          <a:noFill/>
          <a:ln>
            <a:noFill/>
          </a:ln>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7288" y="2806700"/>
            <a:ext cx="3228841" cy="1722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8580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TIDA-060024: Ultrasonic proximity-sensing module (PSM) reference design</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30</a:t>
            </a:fld>
            <a:endParaRPr lang="en-US"/>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364" y="2819400"/>
            <a:ext cx="4427461" cy="17295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8825" y="2953944"/>
            <a:ext cx="4419115" cy="1460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893" y="831850"/>
            <a:ext cx="6235700" cy="191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41444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Advanced motion detection</a:t>
            </a:r>
            <a:br>
              <a:rPr lang="en-US" dirty="0"/>
            </a:br>
            <a:endParaRPr lang="en-US" dirty="0">
              <a:solidFill>
                <a:schemeClr val="tx1"/>
              </a:solidFill>
            </a:endParaRPr>
          </a:p>
        </p:txBody>
      </p:sp>
      <p:sp>
        <p:nvSpPr>
          <p:cNvPr id="7" name="Subtitle 6"/>
          <p:cNvSpPr>
            <a:spLocks noGrp="1"/>
          </p:cNvSpPr>
          <p:nvPr>
            <p:ph type="subTitle" idx="1"/>
          </p:nvPr>
        </p:nvSpPr>
        <p:spPr>
          <a:xfrm>
            <a:off x="342900" y="2774158"/>
            <a:ext cx="8458200" cy="1588292"/>
          </a:xfrm>
        </p:spPr>
        <p:txBody>
          <a:bodyPr/>
          <a:lstStyle/>
          <a:p>
            <a:pPr marL="285750" indent="-285750">
              <a:buFont typeface="Arial" panose="020B0604020202020204" pitchFamily="34" charset="0"/>
              <a:buChar char="•"/>
            </a:pPr>
            <a:r>
              <a:rPr lang="en-US" dirty="0">
                <a:solidFill>
                  <a:schemeClr val="bg1">
                    <a:lumMod val="65000"/>
                  </a:schemeClr>
                </a:solidFill>
              </a:rPr>
              <a:t>Multiple PIR</a:t>
            </a:r>
          </a:p>
          <a:p>
            <a:pPr marL="285750" indent="-285750">
              <a:buFont typeface="Arial" panose="020B0604020202020204" pitchFamily="34" charset="0"/>
              <a:buChar char="•"/>
            </a:pPr>
            <a:r>
              <a:rPr lang="en-US" dirty="0">
                <a:solidFill>
                  <a:schemeClr val="bg1">
                    <a:lumMod val="65000"/>
                  </a:schemeClr>
                </a:solidFill>
              </a:rPr>
              <a:t>PIR + camera</a:t>
            </a:r>
          </a:p>
          <a:p>
            <a:pPr marL="285750" indent="-285750">
              <a:buFont typeface="Arial" panose="020B0604020202020204" pitchFamily="34" charset="0"/>
              <a:buChar char="•"/>
            </a:pPr>
            <a:r>
              <a:rPr lang="en-US" dirty="0">
                <a:solidFill>
                  <a:schemeClr val="bg1">
                    <a:lumMod val="65000"/>
                  </a:schemeClr>
                </a:solidFill>
              </a:rPr>
              <a:t>PIR + </a:t>
            </a:r>
            <a:r>
              <a:rPr lang="en-US" dirty="0" err="1">
                <a:solidFill>
                  <a:schemeClr val="bg1">
                    <a:lumMod val="65000"/>
                  </a:schemeClr>
                </a:solidFill>
              </a:rPr>
              <a:t>ToF</a:t>
            </a:r>
            <a:endParaRPr lang="en-US" dirty="0">
              <a:solidFill>
                <a:schemeClr val="bg1">
                  <a:lumMod val="65000"/>
                </a:schemeClr>
              </a:solidFill>
            </a:endParaRPr>
          </a:p>
          <a:p>
            <a:pPr marL="285750" indent="-285750">
              <a:buFont typeface="Arial" panose="020B0604020202020204" pitchFamily="34" charset="0"/>
              <a:buChar char="•"/>
            </a:pPr>
            <a:r>
              <a:rPr lang="en-US" dirty="0">
                <a:solidFill>
                  <a:schemeClr val="bg1">
                    <a:lumMod val="65000"/>
                  </a:schemeClr>
                </a:solidFill>
              </a:rPr>
              <a:t>PIR + Ultrasonic</a:t>
            </a:r>
          </a:p>
          <a:p>
            <a:pPr marL="285750" indent="-285750">
              <a:buFont typeface="Arial" panose="020B0604020202020204" pitchFamily="34" charset="0"/>
              <a:buChar char="•"/>
            </a:pPr>
            <a:r>
              <a:rPr lang="en-US" dirty="0"/>
              <a:t>PIR + discrete Doppler</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31</a:t>
            </a:fld>
            <a:endParaRPr lang="en-US"/>
          </a:p>
        </p:txBody>
      </p:sp>
    </p:spTree>
    <p:extLst>
      <p:ext uri="{BB962C8B-B14F-4D97-AF65-F5344CB8AC3E}">
        <p14:creationId xmlns:p14="http://schemas.microsoft.com/office/powerpoint/2010/main" val="16313564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Doppler effect (Doppler Shift)</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32</a:t>
            </a:fld>
            <a:endParaRPr lang="en-US"/>
          </a:p>
        </p:txBody>
      </p:sp>
      <p:pic>
        <p:nvPicPr>
          <p:cNvPr id="3074" name="Picture 2" descr="http://www.ti.com/content/dam/ticom/images/products/ic/sensing-products/diagrams/what-is-ultrasonic-sens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134" y="747488"/>
            <a:ext cx="3707238" cy="208532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3955" y="748834"/>
            <a:ext cx="4152900"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196607" y="633188"/>
            <a:ext cx="1210588" cy="646331"/>
          </a:xfrm>
          <a:prstGeom prst="rect">
            <a:avLst/>
          </a:prstGeom>
          <a:noFill/>
        </p:spPr>
        <p:txBody>
          <a:bodyPr wrap="none" rtlCol="0">
            <a:spAutoFit/>
          </a:bodyPr>
          <a:lstStyle/>
          <a:p>
            <a:r>
              <a:rPr lang="en-US" dirty="0"/>
              <a:t>Ultrasonic</a:t>
            </a:r>
          </a:p>
          <a:p>
            <a:r>
              <a:rPr lang="en-US" dirty="0"/>
              <a:t>Sensor</a:t>
            </a:r>
          </a:p>
        </p:txBody>
      </p:sp>
      <p:sp>
        <p:nvSpPr>
          <p:cNvPr id="9" name="TextBox 8"/>
          <p:cNvSpPr txBox="1"/>
          <p:nvPr/>
        </p:nvSpPr>
        <p:spPr>
          <a:xfrm>
            <a:off x="134842" y="3146398"/>
            <a:ext cx="4433983" cy="1200329"/>
          </a:xfrm>
          <a:prstGeom prst="rect">
            <a:avLst/>
          </a:prstGeom>
          <a:noFill/>
        </p:spPr>
        <p:txBody>
          <a:bodyPr wrap="square" rtlCol="0">
            <a:spAutoFit/>
          </a:bodyPr>
          <a:lstStyle/>
          <a:p>
            <a:r>
              <a:rPr lang="en-US" sz="1600" dirty="0"/>
              <a:t>Motion is detected because:</a:t>
            </a:r>
          </a:p>
          <a:p>
            <a:pPr marL="285750" indent="-285750">
              <a:buFont typeface="Arial" panose="020B0604020202020204" pitchFamily="34" charset="0"/>
              <a:buChar char="•"/>
            </a:pPr>
            <a:r>
              <a:rPr lang="en-US" sz="1400" dirty="0"/>
              <a:t>Reflected and emitted wave have different frequencies. </a:t>
            </a:r>
          </a:p>
          <a:p>
            <a:pPr marL="285750" indent="-285750">
              <a:buFont typeface="Arial" panose="020B0604020202020204" pitchFamily="34" charset="0"/>
              <a:buChar char="•"/>
            </a:pPr>
            <a:r>
              <a:rPr lang="en-US" sz="1400" dirty="0"/>
              <a:t>Ultrasonic, Microwave, </a:t>
            </a:r>
            <a:r>
              <a:rPr lang="en-US" sz="1400" dirty="0" err="1"/>
              <a:t>mmWave</a:t>
            </a:r>
            <a:r>
              <a:rPr lang="en-US" sz="1400" dirty="0"/>
              <a:t> and </a:t>
            </a:r>
            <a:r>
              <a:rPr lang="en-US" sz="1400" dirty="0" err="1"/>
              <a:t>ToF</a:t>
            </a:r>
            <a:r>
              <a:rPr lang="en-US" sz="1400" dirty="0"/>
              <a:t> can be used to measure Doppler shift.</a:t>
            </a:r>
          </a:p>
        </p:txBody>
      </p:sp>
    </p:spTree>
    <p:extLst>
      <p:ext uri="{BB962C8B-B14F-4D97-AF65-F5344CB8AC3E}">
        <p14:creationId xmlns:p14="http://schemas.microsoft.com/office/powerpoint/2010/main" val="27349019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Doppler effect (Doppler shift)</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33</a:t>
            </a:fld>
            <a:endParaRPr lang="en-US"/>
          </a:p>
        </p:txBody>
      </p:sp>
      <p:pic>
        <p:nvPicPr>
          <p:cNvPr id="2050" name="Picture 2" descr="https://upload.wikimedia.org/wikipedia/commons/e/e3/Dopplereffectstationary.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68874" y="742950"/>
            <a:ext cx="1841074"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upload.wikimedia.org/wikipedia/commons/c/c9/Dopplereffectsourcemovingrightatmach0.7.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59625" y="742950"/>
            <a:ext cx="1841074" cy="18288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14300" y="743863"/>
            <a:ext cx="4454525" cy="1815882"/>
          </a:xfrm>
          <a:prstGeom prst="rect">
            <a:avLst/>
          </a:prstGeom>
        </p:spPr>
        <p:txBody>
          <a:bodyPr wrap="square">
            <a:spAutoFit/>
          </a:bodyPr>
          <a:lstStyle/>
          <a:p>
            <a:r>
              <a:rPr lang="en-US" sz="1600" dirty="0"/>
              <a:t>The Doppler effect (or the Doppler shift) is the change in frequency or wavelength of a wave in relation to an observer who is moving relative to the wave source.</a:t>
            </a:r>
          </a:p>
          <a:p>
            <a:endParaRPr lang="en-US" sz="1600" dirty="0"/>
          </a:p>
          <a:p>
            <a:r>
              <a:rPr lang="en-US" sz="1600" dirty="0"/>
              <a:t>Relationship between observed frequency </a:t>
            </a:r>
            <a:r>
              <a:rPr lang="en-US" sz="1600" i="1" dirty="0"/>
              <a:t>f</a:t>
            </a:r>
            <a:r>
              <a:rPr lang="en-US" sz="1600" dirty="0"/>
              <a:t> and emitted frequency </a:t>
            </a:r>
            <a:r>
              <a:rPr lang="en-US" sz="1600" i="1" dirty="0"/>
              <a:t>f</a:t>
            </a:r>
            <a:r>
              <a:rPr lang="en-US" sz="1600" i="1" baseline="-25000" dirty="0"/>
              <a:t>0</a:t>
            </a:r>
            <a:r>
              <a:rPr lang="en-US" sz="1600" dirty="0"/>
              <a:t> is given by:</a:t>
            </a:r>
          </a:p>
        </p:txBody>
      </p:sp>
      <p:sp>
        <p:nvSpPr>
          <p:cNvPr id="12" name="Rectangle 11"/>
          <p:cNvSpPr/>
          <p:nvPr/>
        </p:nvSpPr>
        <p:spPr>
          <a:xfrm>
            <a:off x="4572000" y="2795110"/>
            <a:ext cx="4572000" cy="1077218"/>
          </a:xfrm>
          <a:prstGeom prst="rect">
            <a:avLst/>
          </a:prstGeom>
        </p:spPr>
        <p:txBody>
          <a:bodyPr>
            <a:spAutoFit/>
          </a:bodyPr>
          <a:lstStyle/>
          <a:p>
            <a:r>
              <a:rPr lang="en-US" sz="1600" dirty="0"/>
              <a:t>If the speeds </a:t>
            </a:r>
            <a:r>
              <a:rPr lang="en-US" sz="1600" i="1" dirty="0"/>
              <a:t>v</a:t>
            </a:r>
            <a:r>
              <a:rPr lang="en-US" sz="1600" i="1" baseline="-25000" dirty="0"/>
              <a:t>s</a:t>
            </a:r>
            <a:r>
              <a:rPr lang="en-US" sz="1600" dirty="0"/>
              <a:t> and </a:t>
            </a:r>
            <a:r>
              <a:rPr lang="en-US" sz="1600" i="1" dirty="0" err="1"/>
              <a:t>v</a:t>
            </a:r>
            <a:r>
              <a:rPr lang="en-US" sz="1600" i="1" baseline="-25000" dirty="0" err="1"/>
              <a:t>r</a:t>
            </a:r>
            <a:r>
              <a:rPr lang="en-US" sz="1600" dirty="0"/>
              <a:t> are small compared to the speed of the wave, the relationship between observed frequency </a:t>
            </a:r>
            <a:r>
              <a:rPr lang="en-US" sz="1600" i="1" dirty="0"/>
              <a:t>f</a:t>
            </a:r>
            <a:r>
              <a:rPr lang="en-US" sz="1600" dirty="0"/>
              <a:t> and emitted frequency </a:t>
            </a:r>
            <a:r>
              <a:rPr lang="en-US" sz="1600" i="1" dirty="0"/>
              <a:t>f</a:t>
            </a:r>
            <a:r>
              <a:rPr lang="en-US" sz="1600" i="1" baseline="-25000" dirty="0"/>
              <a:t>0</a:t>
            </a:r>
            <a:r>
              <a:rPr lang="en-US" sz="1600" dirty="0"/>
              <a:t> is approximately</a:t>
            </a:r>
          </a:p>
        </p:txBody>
      </p:sp>
      <mc:AlternateContent xmlns:mc="http://schemas.openxmlformats.org/markup-compatibility/2006" xmlns:a14="http://schemas.microsoft.com/office/drawing/2010/main">
        <mc:Choice Requires="a14">
          <p:sp>
            <p:nvSpPr>
              <p:cNvPr id="18" name="TextBox 17"/>
              <p:cNvSpPr txBox="1"/>
              <p:nvPr/>
            </p:nvSpPr>
            <p:spPr>
              <a:xfrm>
                <a:off x="999391" y="2669981"/>
                <a:ext cx="2684341" cy="64556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600" b="0" i="1" smtClean="0">
                          <a:latin typeface="Cambria Math"/>
                        </a:rPr>
                        <m:t>𝑓</m:t>
                      </m:r>
                      <m:r>
                        <a:rPr lang="en-US" sz="1600" i="1" smtClean="0">
                          <a:latin typeface="Cambria Math"/>
                        </a:rPr>
                        <m:t>=</m:t>
                      </m:r>
                      <m:d>
                        <m:dPr>
                          <m:ctrlPr>
                            <a:rPr lang="en-US" sz="1600" i="1" smtClean="0">
                              <a:latin typeface="Cambria Math"/>
                            </a:rPr>
                          </m:ctrlPr>
                        </m:dPr>
                        <m:e>
                          <m:f>
                            <m:fPr>
                              <m:ctrlPr>
                                <a:rPr lang="en-US" sz="1600" i="1">
                                  <a:latin typeface="Cambria Math"/>
                                </a:rPr>
                              </m:ctrlPr>
                            </m:fPr>
                            <m:num>
                              <m:r>
                                <a:rPr lang="en-US" sz="1600" i="1">
                                  <a:latin typeface="Cambria Math"/>
                                </a:rPr>
                                <m:t>𝑐</m:t>
                              </m:r>
                              <m:r>
                                <a:rPr lang="en-US" sz="1600" i="1">
                                  <a:latin typeface="Cambria Math"/>
                                  <a:ea typeface="Cambria Math"/>
                                </a:rPr>
                                <m:t>±</m:t>
                              </m:r>
                              <m:sSub>
                                <m:sSubPr>
                                  <m:ctrlPr>
                                    <a:rPr lang="en-US" sz="1600" i="1">
                                      <a:latin typeface="Cambria Math"/>
                                      <a:ea typeface="Cambria Math"/>
                                    </a:rPr>
                                  </m:ctrlPr>
                                </m:sSubPr>
                                <m:e>
                                  <m:r>
                                    <a:rPr lang="en-US" sz="1600" i="1">
                                      <a:latin typeface="Cambria Math"/>
                                      <a:ea typeface="Cambria Math"/>
                                    </a:rPr>
                                    <m:t>𝑣</m:t>
                                  </m:r>
                                </m:e>
                                <m:sub>
                                  <m:r>
                                    <a:rPr lang="en-US" sz="1600" i="1">
                                      <a:latin typeface="Cambria Math"/>
                                      <a:ea typeface="Cambria Math"/>
                                    </a:rPr>
                                    <m:t>𝑟</m:t>
                                  </m:r>
                                </m:sub>
                              </m:sSub>
                            </m:num>
                            <m:den>
                              <m:r>
                                <a:rPr lang="en-US" sz="1600" i="1">
                                  <a:latin typeface="Cambria Math"/>
                                </a:rPr>
                                <m:t>𝑐</m:t>
                              </m:r>
                              <m:r>
                                <a:rPr lang="en-US" sz="1600" i="1">
                                  <a:latin typeface="Cambria Math"/>
                                  <a:ea typeface="Cambria Math"/>
                                </a:rPr>
                                <m:t>±</m:t>
                              </m:r>
                              <m:sSub>
                                <m:sSubPr>
                                  <m:ctrlPr>
                                    <a:rPr lang="en-US" sz="1600" i="1">
                                      <a:latin typeface="Cambria Math"/>
                                      <a:ea typeface="Cambria Math"/>
                                    </a:rPr>
                                  </m:ctrlPr>
                                </m:sSubPr>
                                <m:e>
                                  <m:r>
                                    <a:rPr lang="en-US" sz="1600" i="1">
                                      <a:latin typeface="Cambria Math"/>
                                      <a:ea typeface="Cambria Math"/>
                                    </a:rPr>
                                    <m:t>𝑣</m:t>
                                  </m:r>
                                </m:e>
                                <m:sub>
                                  <m:r>
                                    <a:rPr lang="en-US" sz="1600" i="1">
                                      <a:latin typeface="Cambria Math"/>
                                      <a:ea typeface="Cambria Math"/>
                                    </a:rPr>
                                    <m:t>𝑠</m:t>
                                  </m:r>
                                </m:sub>
                              </m:sSub>
                            </m:den>
                          </m:f>
                        </m:e>
                      </m:d>
                      <m:sSub>
                        <m:sSubPr>
                          <m:ctrlPr>
                            <a:rPr lang="en-US" sz="1600" i="1" smtClean="0">
                              <a:latin typeface="Cambria Math"/>
                            </a:rPr>
                          </m:ctrlPr>
                        </m:sSubPr>
                        <m:e>
                          <m:r>
                            <a:rPr lang="en-US" sz="1600" b="0" i="1" smtClean="0">
                              <a:latin typeface="Cambria Math"/>
                            </a:rPr>
                            <m:t>𝑓</m:t>
                          </m:r>
                        </m:e>
                        <m:sub>
                          <m:r>
                            <a:rPr lang="en-US" sz="1600" b="0" i="1" smtClean="0">
                              <a:latin typeface="Cambria Math"/>
                            </a:rPr>
                            <m:t>0</m:t>
                          </m:r>
                        </m:sub>
                      </m:sSub>
                    </m:oMath>
                  </m:oMathPara>
                </a14:m>
                <a:endParaRPr lang="en-US" sz="1600" dirty="0"/>
              </a:p>
            </p:txBody>
          </p:sp>
        </mc:Choice>
        <mc:Fallback xmlns="">
          <p:sp>
            <p:nvSpPr>
              <p:cNvPr id="18" name="TextBox 17"/>
              <p:cNvSpPr txBox="1">
                <a:spLocks noRot="1" noChangeAspect="1" noMove="1" noResize="1" noEditPoints="1" noAdjustHandles="1" noChangeArrowheads="1" noChangeShapeType="1" noTextEdit="1"/>
              </p:cNvSpPr>
              <p:nvPr/>
            </p:nvSpPr>
            <p:spPr>
              <a:xfrm>
                <a:off x="999391" y="2669981"/>
                <a:ext cx="2684341" cy="645561"/>
              </a:xfrm>
              <a:prstGeom prst="rect">
                <a:avLst/>
              </a:prstGeom>
              <a:blipFill rotWithShape="1">
                <a:blip r:embed="rId4"/>
                <a:stretch>
                  <a:fillRect/>
                </a:stretch>
              </a:blipFill>
            </p:spPr>
            <p:txBody>
              <a:bodyPr/>
              <a:lstStyle/>
              <a:p>
                <a:r>
                  <a:rPr lang="en-US">
                    <a:noFill/>
                  </a:rPr>
                  <a:t> </a:t>
                </a:r>
              </a:p>
            </p:txBody>
          </p:sp>
        </mc:Fallback>
      </mc:AlternateContent>
      <p:sp>
        <p:nvSpPr>
          <p:cNvPr id="19" name="TextBox 18"/>
          <p:cNvSpPr txBox="1"/>
          <p:nvPr/>
        </p:nvSpPr>
        <p:spPr>
          <a:xfrm>
            <a:off x="114300" y="3316384"/>
            <a:ext cx="3959738" cy="830997"/>
          </a:xfrm>
          <a:prstGeom prst="rect">
            <a:avLst/>
          </a:prstGeom>
          <a:noFill/>
        </p:spPr>
        <p:txBody>
          <a:bodyPr wrap="none" rtlCol="0">
            <a:spAutoFit/>
          </a:bodyPr>
          <a:lstStyle/>
          <a:p>
            <a:r>
              <a:rPr lang="en-US" sz="1200" dirty="0"/>
              <a:t>where</a:t>
            </a:r>
          </a:p>
          <a:p>
            <a:r>
              <a:rPr lang="en-US" sz="1200" i="1" dirty="0"/>
              <a:t>   c</a:t>
            </a:r>
            <a:r>
              <a:rPr lang="en-US" sz="1200" dirty="0"/>
              <a:t>  is the velocity of waves in the medium</a:t>
            </a:r>
          </a:p>
          <a:p>
            <a:r>
              <a:rPr lang="en-US" sz="1200" i="1" dirty="0"/>
              <a:t>   </a:t>
            </a:r>
            <a:r>
              <a:rPr lang="en-US" sz="1200" i="1" dirty="0" err="1"/>
              <a:t>v</a:t>
            </a:r>
            <a:r>
              <a:rPr lang="en-US" sz="1200" i="1" baseline="-25000" dirty="0" err="1"/>
              <a:t>r</a:t>
            </a:r>
            <a:r>
              <a:rPr lang="en-US" sz="1200" dirty="0"/>
              <a:t> is the velocity of the receiver relative to the medium</a:t>
            </a:r>
          </a:p>
          <a:p>
            <a:r>
              <a:rPr lang="en-US" sz="1200" i="1" dirty="0"/>
              <a:t>   v</a:t>
            </a:r>
            <a:r>
              <a:rPr lang="en-US" sz="1200" i="1" baseline="-25000" dirty="0"/>
              <a:t>s</a:t>
            </a:r>
            <a:r>
              <a:rPr lang="en-US" sz="1200" dirty="0"/>
              <a:t> is the velocity of the source relative to the medium</a:t>
            </a:r>
          </a:p>
        </p:txBody>
      </p:sp>
      <mc:AlternateContent xmlns:mc="http://schemas.openxmlformats.org/markup-compatibility/2006" xmlns:a14="http://schemas.microsoft.com/office/drawing/2010/main">
        <mc:Choice Requires="a14">
          <p:sp>
            <p:nvSpPr>
              <p:cNvPr id="20" name="TextBox 19"/>
              <p:cNvSpPr txBox="1"/>
              <p:nvPr/>
            </p:nvSpPr>
            <p:spPr>
              <a:xfrm>
                <a:off x="5053253" y="3894176"/>
                <a:ext cx="1672316" cy="64556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600" b="0" i="1" smtClean="0">
                          <a:latin typeface="Cambria Math"/>
                        </a:rPr>
                        <m:t>𝑓</m:t>
                      </m:r>
                      <m:r>
                        <a:rPr lang="en-US" sz="1600" b="0" i="1" smtClean="0">
                          <a:latin typeface="Cambria Math"/>
                        </a:rPr>
                        <m:t>=</m:t>
                      </m:r>
                      <m:d>
                        <m:dPr>
                          <m:ctrlPr>
                            <a:rPr lang="en-US" sz="1600" b="0" i="1" smtClean="0">
                              <a:latin typeface="Cambria Math"/>
                            </a:rPr>
                          </m:ctrlPr>
                        </m:dPr>
                        <m:e>
                          <m:r>
                            <a:rPr lang="en-US" sz="1600" b="0" i="1" smtClean="0">
                              <a:latin typeface="Cambria Math"/>
                            </a:rPr>
                            <m:t>1+</m:t>
                          </m:r>
                          <m:f>
                            <m:fPr>
                              <m:ctrlPr>
                                <a:rPr lang="en-US" sz="1600" b="0" i="1" smtClean="0">
                                  <a:latin typeface="Cambria Math"/>
                                </a:rPr>
                              </m:ctrlPr>
                            </m:fPr>
                            <m:num>
                              <m:r>
                                <m:rPr>
                                  <m:sty m:val="p"/>
                                </m:rPr>
                                <a:rPr lang="el-GR" sz="1600" b="0" i="1" smtClean="0">
                                  <a:latin typeface="Cambria Math"/>
                                </a:rPr>
                                <m:t>Δ</m:t>
                              </m:r>
                              <m:r>
                                <a:rPr lang="en-US" sz="1600" b="0" i="1" smtClean="0">
                                  <a:latin typeface="Cambria Math"/>
                                </a:rPr>
                                <m:t>𝑣</m:t>
                              </m:r>
                            </m:num>
                            <m:den>
                              <m:r>
                                <a:rPr lang="en-US" sz="1600" b="0" i="1" smtClean="0">
                                  <a:latin typeface="Cambria Math"/>
                                </a:rPr>
                                <m:t>𝑐</m:t>
                              </m:r>
                            </m:den>
                          </m:f>
                        </m:e>
                      </m:d>
                      <m:sSub>
                        <m:sSubPr>
                          <m:ctrlPr>
                            <a:rPr lang="en-US" sz="1600" b="0" i="1" smtClean="0">
                              <a:latin typeface="Cambria Math"/>
                            </a:rPr>
                          </m:ctrlPr>
                        </m:sSubPr>
                        <m:e>
                          <m:r>
                            <a:rPr lang="en-US" sz="1600" b="0" i="1" smtClean="0">
                              <a:latin typeface="Cambria Math"/>
                            </a:rPr>
                            <m:t>𝑓</m:t>
                          </m:r>
                        </m:e>
                        <m:sub>
                          <m:r>
                            <a:rPr lang="en-US" sz="1600" b="0" i="1" smtClean="0">
                              <a:latin typeface="Cambria Math"/>
                            </a:rPr>
                            <m:t>0</m:t>
                          </m:r>
                        </m:sub>
                      </m:sSub>
                    </m:oMath>
                  </m:oMathPara>
                </a14:m>
                <a:endParaRPr lang="en-US" sz="1600" dirty="0"/>
              </a:p>
            </p:txBody>
          </p:sp>
        </mc:Choice>
        <mc:Fallback xmlns="">
          <p:sp>
            <p:nvSpPr>
              <p:cNvPr id="20" name="TextBox 19"/>
              <p:cNvSpPr txBox="1">
                <a:spLocks noRot="1" noChangeAspect="1" noMove="1" noResize="1" noEditPoints="1" noAdjustHandles="1" noChangeArrowheads="1" noChangeShapeType="1" noTextEdit="1"/>
              </p:cNvSpPr>
              <p:nvPr/>
            </p:nvSpPr>
            <p:spPr>
              <a:xfrm>
                <a:off x="5053253" y="3894176"/>
                <a:ext cx="1672316" cy="645561"/>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a:xfrm>
                <a:off x="7244004" y="3922239"/>
                <a:ext cx="1199816" cy="55335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el-GR" sz="1600" b="0" i="1" smtClean="0">
                          <a:latin typeface="Cambria Math"/>
                        </a:rPr>
                        <m:t>Δ</m:t>
                      </m:r>
                      <m:r>
                        <a:rPr lang="en-US" sz="1600" b="0" i="1" smtClean="0">
                          <a:latin typeface="Cambria Math"/>
                        </a:rPr>
                        <m:t>𝑓</m:t>
                      </m:r>
                      <m:r>
                        <a:rPr lang="en-US" sz="1600" b="0" i="1" smtClean="0">
                          <a:latin typeface="Cambria Math"/>
                        </a:rPr>
                        <m:t>=</m:t>
                      </m:r>
                      <m:f>
                        <m:fPr>
                          <m:ctrlPr>
                            <a:rPr lang="en-US" sz="1600" b="0" i="1" smtClean="0">
                              <a:latin typeface="Cambria Math"/>
                            </a:rPr>
                          </m:ctrlPr>
                        </m:fPr>
                        <m:num>
                          <m:r>
                            <m:rPr>
                              <m:sty m:val="p"/>
                            </m:rPr>
                            <a:rPr lang="el-GR" sz="1600" b="0" i="1" smtClean="0">
                              <a:latin typeface="Cambria Math"/>
                            </a:rPr>
                            <m:t>Δ</m:t>
                          </m:r>
                          <m:r>
                            <a:rPr lang="en-US" sz="1600" b="0" i="1" smtClean="0">
                              <a:latin typeface="Cambria Math"/>
                            </a:rPr>
                            <m:t>𝑣</m:t>
                          </m:r>
                        </m:num>
                        <m:den>
                          <m:r>
                            <a:rPr lang="en-US" sz="1600" b="0" i="1" smtClean="0">
                              <a:latin typeface="Cambria Math"/>
                            </a:rPr>
                            <m:t>𝑐</m:t>
                          </m:r>
                        </m:den>
                      </m:f>
                      <m:sSub>
                        <m:sSubPr>
                          <m:ctrlPr>
                            <a:rPr lang="en-US" sz="1600" b="0" i="1" smtClean="0">
                              <a:latin typeface="Cambria Math"/>
                            </a:rPr>
                          </m:ctrlPr>
                        </m:sSubPr>
                        <m:e>
                          <m:r>
                            <a:rPr lang="en-US" sz="1600" b="0" i="1" smtClean="0">
                              <a:latin typeface="Cambria Math"/>
                            </a:rPr>
                            <m:t>𝑓</m:t>
                          </m:r>
                        </m:e>
                        <m:sub>
                          <m:r>
                            <a:rPr lang="en-US" sz="1600" b="0" i="1" smtClean="0">
                              <a:latin typeface="Cambria Math"/>
                            </a:rPr>
                            <m:t>0</m:t>
                          </m:r>
                        </m:sub>
                      </m:sSub>
                    </m:oMath>
                  </m:oMathPara>
                </a14:m>
                <a:endParaRPr lang="en-US" sz="1600" dirty="0"/>
              </a:p>
            </p:txBody>
          </p:sp>
        </mc:Choice>
        <mc:Fallback xmlns="">
          <p:sp>
            <p:nvSpPr>
              <p:cNvPr id="25" name="TextBox 24"/>
              <p:cNvSpPr txBox="1">
                <a:spLocks noRot="1" noChangeAspect="1" noMove="1" noResize="1" noEditPoints="1" noAdjustHandles="1" noChangeArrowheads="1" noChangeShapeType="1" noTextEdit="1"/>
              </p:cNvSpPr>
              <p:nvPr/>
            </p:nvSpPr>
            <p:spPr>
              <a:xfrm>
                <a:off x="7244004" y="3922239"/>
                <a:ext cx="1199816" cy="553357"/>
              </a:xfrm>
              <a:prstGeom prst="rect">
                <a:avLst/>
              </a:prstGeom>
              <a:blipFill rotWithShape="1">
                <a:blip r:embed="rId6"/>
                <a:stretch>
                  <a:fillRect/>
                </a:stretch>
              </a:blipFill>
            </p:spPr>
            <p:txBody>
              <a:bodyPr/>
              <a:lstStyle/>
              <a:p>
                <a:r>
                  <a:rPr lang="en-US">
                    <a:noFill/>
                  </a:rPr>
                  <a:t> </a:t>
                </a:r>
              </a:p>
            </p:txBody>
          </p:sp>
        </mc:Fallback>
      </mc:AlternateContent>
      <p:sp>
        <p:nvSpPr>
          <p:cNvPr id="13" name="TextBox 12"/>
          <p:cNvSpPr txBox="1"/>
          <p:nvPr/>
        </p:nvSpPr>
        <p:spPr>
          <a:xfrm>
            <a:off x="5265940" y="2542584"/>
            <a:ext cx="3685899" cy="215444"/>
          </a:xfrm>
          <a:prstGeom prst="rect">
            <a:avLst/>
          </a:prstGeom>
          <a:noFill/>
        </p:spPr>
        <p:txBody>
          <a:bodyPr wrap="square" rtlCol="0">
            <a:spAutoFit/>
          </a:bodyPr>
          <a:lstStyle/>
          <a:p>
            <a:pPr algn="ctr"/>
            <a:r>
              <a:rPr lang="en-US" sz="800" i="1" dirty="0">
                <a:solidFill>
                  <a:srgbClr val="AAAAAA"/>
                </a:solidFill>
              </a:rPr>
              <a:t>Credit: </a:t>
            </a:r>
            <a:r>
              <a:rPr lang="en-US" sz="800" dirty="0" err="1">
                <a:hlinkClick r:id="rId7"/>
              </a:rPr>
              <a:t>Lookang</a:t>
            </a:r>
            <a:r>
              <a:rPr lang="en-US" sz="800" dirty="0"/>
              <a:t>, </a:t>
            </a:r>
            <a:r>
              <a:rPr lang="en-US" sz="800" dirty="0">
                <a:hlinkClick r:id="rId8"/>
              </a:rPr>
              <a:t>CC BY-SA 3.0</a:t>
            </a:r>
            <a:r>
              <a:rPr lang="en-US" sz="800" dirty="0"/>
              <a:t>, </a:t>
            </a:r>
            <a:r>
              <a:rPr lang="en-US" sz="800" i="1" dirty="0">
                <a:solidFill>
                  <a:srgbClr val="AAAAAA"/>
                </a:solidFill>
              </a:rPr>
              <a:t>via Wikimedia Commons</a:t>
            </a:r>
          </a:p>
        </p:txBody>
      </p:sp>
    </p:spTree>
    <p:extLst>
      <p:ext uri="{BB962C8B-B14F-4D97-AF65-F5344CB8AC3E}">
        <p14:creationId xmlns:p14="http://schemas.microsoft.com/office/powerpoint/2010/main" val="4415843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Intermediate frequency (IF)</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34</a:t>
            </a:fld>
            <a:endParaRPr lang="en-US"/>
          </a:p>
        </p:txBody>
      </p:sp>
      <p:sp>
        <p:nvSpPr>
          <p:cNvPr id="4" name="Rectangle 3"/>
          <p:cNvSpPr/>
          <p:nvPr/>
        </p:nvSpPr>
        <p:spPr>
          <a:xfrm>
            <a:off x="236220" y="771257"/>
            <a:ext cx="4332605" cy="1600438"/>
          </a:xfrm>
          <a:prstGeom prst="rect">
            <a:avLst/>
          </a:prstGeom>
        </p:spPr>
        <p:txBody>
          <a:bodyPr wrap="square">
            <a:spAutoFit/>
          </a:bodyPr>
          <a:lstStyle/>
          <a:p>
            <a:r>
              <a:rPr lang="en-US" sz="1400" b="1" i="1" dirty="0"/>
              <a:t>Intermediate frequency (IF)</a:t>
            </a:r>
            <a:r>
              <a:rPr lang="en-US" sz="1400" dirty="0"/>
              <a:t> is a frequency to which a carrier wave is shifted as an intermediate step in transmission or reception. The intermediate frequency is created by mixing the carrier signal with a local oscillator signal in a process called </a:t>
            </a:r>
            <a:r>
              <a:rPr lang="en-US" sz="1400" b="1" i="1" dirty="0"/>
              <a:t>heterodyning</a:t>
            </a:r>
            <a:r>
              <a:rPr lang="en-US" sz="1400" dirty="0"/>
              <a:t>, resulting in a signal at the difference or beat frequency.</a:t>
            </a:r>
          </a:p>
        </p:txBody>
      </p:sp>
      <p:pic>
        <p:nvPicPr>
          <p:cNvPr id="1030" name="Picture 6" descr="https://upload.wikimedia.org/wikipedia/commons/thumb/0/05/IdealMixer.svg/350px-IdealMixer.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7260" y="2572544"/>
            <a:ext cx="2517295" cy="179806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488180" y="756017"/>
            <a:ext cx="4572000" cy="3323987"/>
          </a:xfrm>
          <a:prstGeom prst="rect">
            <a:avLst/>
          </a:prstGeom>
        </p:spPr>
        <p:txBody>
          <a:bodyPr>
            <a:spAutoFit/>
          </a:bodyPr>
          <a:lstStyle/>
          <a:p>
            <a:r>
              <a:rPr lang="en-US" sz="1400" b="1" i="1" dirty="0"/>
              <a:t>Heterodyning</a:t>
            </a:r>
            <a:r>
              <a:rPr lang="en-US" sz="1400" dirty="0"/>
              <a:t> is a signal processing technique that creates new frequencies by combining or mixing two frequencies. Heterodyning is used to shift one frequency range into another, new one, and is also involved in the processes of modulation and demodulation. The two frequencies are combined in a nonlinear signal-processing device. In the most common application, two signals at frequencies </a:t>
            </a:r>
            <a:r>
              <a:rPr lang="en-US" sz="1400" i="1" dirty="0"/>
              <a:t>f</a:t>
            </a:r>
            <a:r>
              <a:rPr lang="en-US" sz="1400" i="1" baseline="-25000" dirty="0"/>
              <a:t>1</a:t>
            </a:r>
            <a:r>
              <a:rPr lang="en-US" sz="1400" dirty="0"/>
              <a:t> and </a:t>
            </a:r>
            <a:r>
              <a:rPr lang="en-US" sz="1400" i="1" dirty="0"/>
              <a:t>f</a:t>
            </a:r>
            <a:r>
              <a:rPr lang="en-US" sz="1400" i="1" baseline="-25000" dirty="0"/>
              <a:t>2</a:t>
            </a:r>
            <a:r>
              <a:rPr lang="en-US" sz="1400" dirty="0"/>
              <a:t> are mixed, creating two new signals, one at the sum </a:t>
            </a:r>
            <a:r>
              <a:rPr lang="en-US" sz="1400" i="1" dirty="0"/>
              <a:t>f</a:t>
            </a:r>
            <a:r>
              <a:rPr lang="en-US" sz="1400" i="1" baseline="-25000" dirty="0"/>
              <a:t>1</a:t>
            </a:r>
            <a:r>
              <a:rPr lang="en-US" sz="1400" dirty="0"/>
              <a:t> + </a:t>
            </a:r>
            <a:r>
              <a:rPr lang="en-US" sz="1400" i="1" dirty="0"/>
              <a:t>f</a:t>
            </a:r>
            <a:r>
              <a:rPr lang="en-US" sz="1400" i="1" baseline="-25000" dirty="0"/>
              <a:t>2</a:t>
            </a:r>
            <a:r>
              <a:rPr lang="en-US" sz="1400" dirty="0"/>
              <a:t> of the two frequencies, and the other at the difference </a:t>
            </a:r>
            <a:r>
              <a:rPr lang="en-US" sz="1400" i="1" dirty="0"/>
              <a:t>f</a:t>
            </a:r>
            <a:r>
              <a:rPr lang="en-US" sz="1400" i="1" baseline="-25000" dirty="0"/>
              <a:t>1</a:t>
            </a:r>
            <a:r>
              <a:rPr lang="en-US" sz="1400" dirty="0"/>
              <a:t> − </a:t>
            </a:r>
            <a:r>
              <a:rPr lang="en-US" sz="1400" i="1" dirty="0"/>
              <a:t>f</a:t>
            </a:r>
            <a:r>
              <a:rPr lang="en-US" sz="1400" i="1" baseline="-25000" dirty="0"/>
              <a:t>2</a:t>
            </a:r>
            <a:r>
              <a:rPr lang="en-US" sz="1400" dirty="0"/>
              <a:t>. These frequencies are called heterodynes. Typically only one of the new frequencies is desired, and the other signal is filtered out of the output of the mixer. Heterodyne frequencies are related to the phenomenon of "beats" in acoustics.</a:t>
            </a:r>
          </a:p>
        </p:txBody>
      </p:sp>
    </p:spTree>
    <p:extLst>
      <p:ext uri="{BB962C8B-B14F-4D97-AF65-F5344CB8AC3E}">
        <p14:creationId xmlns:p14="http://schemas.microsoft.com/office/powerpoint/2010/main" val="21261595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Intermediate frequency (IF) cont.</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35</a:t>
            </a:fld>
            <a:endParaRPr lang="en-US"/>
          </a:p>
        </p:txBody>
      </p:sp>
      <p:pic>
        <p:nvPicPr>
          <p:cNvPr id="4" name="Picture 2" descr="https://upload.wikimedia.org/wikipedia/commons/e/eb/WaveInterferenc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247" y="742950"/>
            <a:ext cx="2965622" cy="18288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upload.wikimedia.org/wikipedia/commons/thumb/2/2e/Beating_Frequency.svg/1920px-Beating_Frequency.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8380" y="742950"/>
            <a:ext cx="3289556" cy="18288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5" name="TextBox 4"/>
              <p:cNvSpPr txBox="1"/>
              <p:nvPr/>
            </p:nvSpPr>
            <p:spPr>
              <a:xfrm>
                <a:off x="70098" y="2590800"/>
                <a:ext cx="4496231" cy="50731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unc>
                        <m:funcPr>
                          <m:ctrlPr>
                            <a:rPr lang="en-US" sz="1200" i="1" smtClean="0">
                              <a:latin typeface="Cambria Math"/>
                            </a:rPr>
                          </m:ctrlPr>
                        </m:funcPr>
                        <m:fName>
                          <m:r>
                            <m:rPr>
                              <m:sty m:val="p"/>
                            </m:rPr>
                            <a:rPr lang="en-US" sz="1200" i="0" smtClean="0">
                              <a:latin typeface="Cambria Math"/>
                            </a:rPr>
                            <m:t>cos</m:t>
                          </m:r>
                        </m:fName>
                        <m:e>
                          <m:d>
                            <m:dPr>
                              <m:ctrlPr>
                                <a:rPr lang="en-US" sz="1200" i="1" smtClean="0">
                                  <a:latin typeface="Cambria Math"/>
                                </a:rPr>
                              </m:ctrlPr>
                            </m:dPr>
                            <m:e>
                              <m:r>
                                <a:rPr lang="en-US" sz="1200" b="0" i="1" smtClean="0">
                                  <a:latin typeface="Cambria Math"/>
                                </a:rPr>
                                <m:t>2</m:t>
                              </m:r>
                              <m:r>
                                <m:rPr>
                                  <m:sty m:val="p"/>
                                </m:rPr>
                                <a:rPr lang="el-GR" sz="1200" b="0" i="1" smtClean="0">
                                  <a:latin typeface="Cambria Math"/>
                                </a:rPr>
                                <m:t>π</m:t>
                              </m:r>
                              <m:sSub>
                                <m:sSubPr>
                                  <m:ctrlPr>
                                    <a:rPr lang="el-GR" sz="1200" b="0" i="1" smtClean="0">
                                      <a:latin typeface="Cambria Math"/>
                                    </a:rPr>
                                  </m:ctrlPr>
                                </m:sSubPr>
                                <m:e>
                                  <m:r>
                                    <a:rPr lang="en-US" sz="1200" b="0" i="1" smtClean="0">
                                      <a:latin typeface="Cambria Math"/>
                                    </a:rPr>
                                    <m:t>𝑓</m:t>
                                  </m:r>
                                </m:e>
                                <m:sub>
                                  <m:r>
                                    <a:rPr lang="en-US" sz="1200" b="0" i="1" smtClean="0">
                                      <a:latin typeface="Cambria Math"/>
                                    </a:rPr>
                                    <m:t>1</m:t>
                                  </m:r>
                                </m:sub>
                              </m:sSub>
                              <m:r>
                                <a:rPr lang="en-US" sz="1200" b="0" i="1" smtClean="0">
                                  <a:latin typeface="Cambria Math"/>
                                </a:rPr>
                                <m:t>𝑡</m:t>
                              </m:r>
                            </m:e>
                          </m:d>
                        </m:e>
                      </m:func>
                      <m:r>
                        <a:rPr lang="en-US" sz="1200" b="0" i="1" smtClean="0">
                          <a:latin typeface="Cambria Math"/>
                        </a:rPr>
                        <m:t>+</m:t>
                      </m:r>
                      <m:func>
                        <m:funcPr>
                          <m:ctrlPr>
                            <a:rPr lang="en-US" sz="1200" b="0" i="1" smtClean="0">
                              <a:latin typeface="Cambria Math"/>
                            </a:rPr>
                          </m:ctrlPr>
                        </m:funcPr>
                        <m:fName>
                          <m:r>
                            <m:rPr>
                              <m:sty m:val="p"/>
                            </m:rPr>
                            <a:rPr lang="en-US" sz="1200" b="0" i="0" smtClean="0">
                              <a:latin typeface="Cambria Math"/>
                            </a:rPr>
                            <m:t>cos</m:t>
                          </m:r>
                        </m:fName>
                        <m:e>
                          <m:d>
                            <m:dPr>
                              <m:ctrlPr>
                                <a:rPr lang="en-US" sz="1200" i="1">
                                  <a:latin typeface="Cambria Math"/>
                                </a:rPr>
                              </m:ctrlPr>
                            </m:dPr>
                            <m:e>
                              <m:r>
                                <a:rPr lang="en-US" sz="1200" i="1">
                                  <a:latin typeface="Cambria Math"/>
                                </a:rPr>
                                <m:t>2</m:t>
                              </m:r>
                              <m:r>
                                <m:rPr>
                                  <m:sty m:val="p"/>
                                </m:rPr>
                                <a:rPr lang="el-GR" sz="1200" i="1">
                                  <a:latin typeface="Cambria Math"/>
                                </a:rPr>
                                <m:t>π</m:t>
                              </m:r>
                              <m:sSub>
                                <m:sSubPr>
                                  <m:ctrlPr>
                                    <a:rPr lang="el-GR" sz="1200" i="1">
                                      <a:latin typeface="Cambria Math"/>
                                    </a:rPr>
                                  </m:ctrlPr>
                                </m:sSubPr>
                                <m:e>
                                  <m:r>
                                    <a:rPr lang="en-US" sz="1200" i="1">
                                      <a:latin typeface="Cambria Math"/>
                                    </a:rPr>
                                    <m:t>𝑓</m:t>
                                  </m:r>
                                </m:e>
                                <m:sub>
                                  <m:r>
                                    <a:rPr lang="en-US" sz="1200" b="0" i="1" smtClean="0">
                                      <a:latin typeface="Cambria Math"/>
                                    </a:rPr>
                                    <m:t>2</m:t>
                                  </m:r>
                                </m:sub>
                              </m:sSub>
                              <m:r>
                                <a:rPr lang="en-US" sz="1200" i="1">
                                  <a:latin typeface="Cambria Math"/>
                                </a:rPr>
                                <m:t>𝑡</m:t>
                              </m:r>
                            </m:e>
                          </m:d>
                        </m:e>
                      </m:func>
                      <m:r>
                        <a:rPr lang="en-US" sz="1200" b="0" i="1" smtClean="0">
                          <a:latin typeface="Cambria Math"/>
                        </a:rPr>
                        <m:t>=2</m:t>
                      </m:r>
                      <m:func>
                        <m:funcPr>
                          <m:ctrlPr>
                            <a:rPr lang="en-US" sz="1200" b="0" i="1" smtClean="0">
                              <a:latin typeface="Cambria Math"/>
                            </a:rPr>
                          </m:ctrlPr>
                        </m:funcPr>
                        <m:fName>
                          <m:r>
                            <m:rPr>
                              <m:sty m:val="p"/>
                            </m:rPr>
                            <a:rPr lang="en-US" sz="1200" b="0" i="0" smtClean="0">
                              <a:latin typeface="Cambria Math"/>
                            </a:rPr>
                            <m:t>cos</m:t>
                          </m:r>
                        </m:fName>
                        <m:e>
                          <m:d>
                            <m:dPr>
                              <m:ctrlPr>
                                <a:rPr lang="en-US" sz="1200" i="1">
                                  <a:latin typeface="Cambria Math"/>
                                </a:rPr>
                              </m:ctrlPr>
                            </m:dPr>
                            <m:e>
                              <m:r>
                                <a:rPr lang="en-US" sz="1200" i="1">
                                  <a:latin typeface="Cambria Math"/>
                                </a:rPr>
                                <m:t>2</m:t>
                              </m:r>
                              <m:r>
                                <m:rPr>
                                  <m:sty m:val="p"/>
                                </m:rPr>
                                <a:rPr lang="el-GR" sz="1200" i="1">
                                  <a:latin typeface="Cambria Math"/>
                                </a:rPr>
                                <m:t>π</m:t>
                              </m:r>
                              <m:f>
                                <m:fPr>
                                  <m:ctrlPr>
                                    <a:rPr lang="el-GR" sz="1200" i="1" smtClean="0">
                                      <a:latin typeface="Cambria Math"/>
                                    </a:rPr>
                                  </m:ctrlPr>
                                </m:fPr>
                                <m:num>
                                  <m:sSub>
                                    <m:sSubPr>
                                      <m:ctrlPr>
                                        <a:rPr lang="el-GR" sz="1200" i="1">
                                          <a:latin typeface="Cambria Math"/>
                                        </a:rPr>
                                      </m:ctrlPr>
                                    </m:sSubPr>
                                    <m:e>
                                      <m:r>
                                        <a:rPr lang="en-US" sz="1200" i="1">
                                          <a:latin typeface="Cambria Math"/>
                                        </a:rPr>
                                        <m:t>𝑓</m:t>
                                      </m:r>
                                    </m:e>
                                    <m:sub>
                                      <m:r>
                                        <a:rPr lang="en-US" sz="1200" i="1">
                                          <a:latin typeface="Cambria Math"/>
                                        </a:rPr>
                                        <m:t>1</m:t>
                                      </m:r>
                                    </m:sub>
                                  </m:sSub>
                                  <m:r>
                                    <a:rPr lang="en-US" sz="1200" b="0" i="1" smtClean="0">
                                      <a:latin typeface="Cambria Math"/>
                                    </a:rPr>
                                    <m:t>+</m:t>
                                  </m:r>
                                  <m:sSub>
                                    <m:sSubPr>
                                      <m:ctrlPr>
                                        <a:rPr lang="el-GR" sz="1200" i="1">
                                          <a:latin typeface="Cambria Math"/>
                                        </a:rPr>
                                      </m:ctrlPr>
                                    </m:sSubPr>
                                    <m:e>
                                      <m:r>
                                        <a:rPr lang="en-US" sz="1200" i="1">
                                          <a:latin typeface="Cambria Math"/>
                                        </a:rPr>
                                        <m:t>𝑓</m:t>
                                      </m:r>
                                    </m:e>
                                    <m:sub>
                                      <m:r>
                                        <a:rPr lang="en-US" sz="1200" b="0" i="1" smtClean="0">
                                          <a:latin typeface="Cambria Math"/>
                                        </a:rPr>
                                        <m:t>2</m:t>
                                      </m:r>
                                    </m:sub>
                                  </m:sSub>
                                </m:num>
                                <m:den>
                                  <m:r>
                                    <a:rPr lang="en-US" sz="1200" b="0" i="1" smtClean="0">
                                      <a:latin typeface="Cambria Math"/>
                                    </a:rPr>
                                    <m:t>2</m:t>
                                  </m:r>
                                </m:den>
                              </m:f>
                              <m:r>
                                <a:rPr lang="en-US" sz="1200" i="1">
                                  <a:latin typeface="Cambria Math"/>
                                </a:rPr>
                                <m:t>𝑡</m:t>
                              </m:r>
                            </m:e>
                          </m:d>
                        </m:e>
                      </m:func>
                      <m:func>
                        <m:funcPr>
                          <m:ctrlPr>
                            <a:rPr lang="en-US" sz="1200" b="0" i="1" smtClean="0">
                              <a:latin typeface="Cambria Math"/>
                            </a:rPr>
                          </m:ctrlPr>
                        </m:funcPr>
                        <m:fName>
                          <m:r>
                            <m:rPr>
                              <m:sty m:val="p"/>
                            </m:rPr>
                            <a:rPr lang="en-US" sz="1200" b="0" i="0" smtClean="0">
                              <a:latin typeface="Cambria Math"/>
                            </a:rPr>
                            <m:t>cos</m:t>
                          </m:r>
                        </m:fName>
                        <m:e>
                          <m:d>
                            <m:dPr>
                              <m:ctrlPr>
                                <a:rPr lang="en-US" sz="1200" i="1">
                                  <a:latin typeface="Cambria Math"/>
                                </a:rPr>
                              </m:ctrlPr>
                            </m:dPr>
                            <m:e>
                              <m:r>
                                <a:rPr lang="en-US" sz="1200" i="1">
                                  <a:latin typeface="Cambria Math"/>
                                </a:rPr>
                                <m:t>2</m:t>
                              </m:r>
                              <m:r>
                                <m:rPr>
                                  <m:sty m:val="p"/>
                                </m:rPr>
                                <a:rPr lang="el-GR" sz="1200" i="1">
                                  <a:latin typeface="Cambria Math"/>
                                </a:rPr>
                                <m:t>π</m:t>
                              </m:r>
                              <m:f>
                                <m:fPr>
                                  <m:ctrlPr>
                                    <a:rPr lang="el-GR" sz="1200" i="1">
                                      <a:latin typeface="Cambria Math"/>
                                    </a:rPr>
                                  </m:ctrlPr>
                                </m:fPr>
                                <m:num>
                                  <m:sSub>
                                    <m:sSubPr>
                                      <m:ctrlPr>
                                        <a:rPr lang="el-GR" sz="1200" i="1">
                                          <a:latin typeface="Cambria Math"/>
                                        </a:rPr>
                                      </m:ctrlPr>
                                    </m:sSubPr>
                                    <m:e>
                                      <m:r>
                                        <a:rPr lang="en-US" sz="1200" i="1">
                                          <a:latin typeface="Cambria Math"/>
                                        </a:rPr>
                                        <m:t>𝑓</m:t>
                                      </m:r>
                                    </m:e>
                                    <m:sub>
                                      <m:r>
                                        <a:rPr lang="en-US" sz="1200" i="1">
                                          <a:latin typeface="Cambria Math"/>
                                        </a:rPr>
                                        <m:t>1</m:t>
                                      </m:r>
                                    </m:sub>
                                  </m:sSub>
                                  <m:r>
                                    <a:rPr lang="en-US" sz="1200" b="0" i="1" smtClean="0">
                                      <a:latin typeface="Cambria Math"/>
                                    </a:rPr>
                                    <m:t>−</m:t>
                                  </m:r>
                                  <m:sSub>
                                    <m:sSubPr>
                                      <m:ctrlPr>
                                        <a:rPr lang="el-GR" sz="1200" i="1">
                                          <a:latin typeface="Cambria Math"/>
                                        </a:rPr>
                                      </m:ctrlPr>
                                    </m:sSubPr>
                                    <m:e>
                                      <m:r>
                                        <a:rPr lang="en-US" sz="1200" i="1">
                                          <a:latin typeface="Cambria Math"/>
                                        </a:rPr>
                                        <m:t>𝑓</m:t>
                                      </m:r>
                                    </m:e>
                                    <m:sub>
                                      <m:r>
                                        <a:rPr lang="en-US" sz="1200" i="1">
                                          <a:latin typeface="Cambria Math"/>
                                        </a:rPr>
                                        <m:t>2</m:t>
                                      </m:r>
                                    </m:sub>
                                  </m:sSub>
                                </m:num>
                                <m:den>
                                  <m:r>
                                    <a:rPr lang="en-US" sz="1200" i="1">
                                      <a:latin typeface="Cambria Math"/>
                                    </a:rPr>
                                    <m:t>2</m:t>
                                  </m:r>
                                </m:den>
                              </m:f>
                              <m:r>
                                <a:rPr lang="en-US" sz="1200" i="1">
                                  <a:latin typeface="Cambria Math"/>
                                </a:rPr>
                                <m:t>𝑡</m:t>
                              </m:r>
                            </m:e>
                          </m:d>
                        </m:e>
                      </m:func>
                    </m:oMath>
                  </m:oMathPara>
                </a14:m>
                <a:endParaRPr lang="en-US" sz="1200" dirty="0"/>
              </a:p>
            </p:txBody>
          </p:sp>
        </mc:Choice>
        <mc:Fallback xmlns="">
          <p:sp>
            <p:nvSpPr>
              <p:cNvPr id="5" name="TextBox 4"/>
              <p:cNvSpPr txBox="1">
                <a:spLocks noRot="1" noChangeAspect="1" noMove="1" noResize="1" noEditPoints="1" noAdjustHandles="1" noChangeArrowheads="1" noChangeShapeType="1" noTextEdit="1"/>
              </p:cNvSpPr>
              <p:nvPr/>
            </p:nvSpPr>
            <p:spPr>
              <a:xfrm>
                <a:off x="70098" y="2590800"/>
                <a:ext cx="4496231" cy="507318"/>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4480560" y="3923447"/>
                <a:ext cx="1640577" cy="52514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400" i="1" smtClean="0">
                              <a:latin typeface="Cambria Math"/>
                            </a:rPr>
                          </m:ctrlPr>
                        </m:sSubPr>
                        <m:e>
                          <m:r>
                            <a:rPr lang="en-US" sz="1400" b="0" i="1" smtClean="0">
                              <a:latin typeface="Cambria Math"/>
                            </a:rPr>
                            <m:t>𝑓</m:t>
                          </m:r>
                        </m:e>
                        <m:sub>
                          <m:r>
                            <a:rPr lang="en-US" sz="1400" b="0" i="1" smtClean="0">
                              <a:latin typeface="Cambria Math"/>
                            </a:rPr>
                            <m:t>𝑑</m:t>
                          </m:r>
                        </m:sub>
                      </m:sSub>
                      <m:r>
                        <a:rPr lang="en-US" sz="1400" b="0" i="1" smtClean="0">
                          <a:latin typeface="Cambria Math"/>
                        </a:rPr>
                        <m:t>=</m:t>
                      </m:r>
                      <m:r>
                        <a:rPr lang="en-US" sz="1400" b="0" i="1" smtClean="0">
                          <a:latin typeface="Cambria Math"/>
                        </a:rPr>
                        <m:t>𝑣</m:t>
                      </m:r>
                      <m:f>
                        <m:fPr>
                          <m:ctrlPr>
                            <a:rPr lang="en-US" sz="1400" b="0" i="1" smtClean="0">
                              <a:latin typeface="Cambria Math"/>
                            </a:rPr>
                          </m:ctrlPr>
                        </m:fPr>
                        <m:num>
                          <m:r>
                            <a:rPr lang="en-US" sz="1400" b="0" i="1" smtClean="0">
                              <a:latin typeface="Cambria Math"/>
                            </a:rPr>
                            <m:t>44 </m:t>
                          </m:r>
                          <m:r>
                            <a:rPr lang="en-US" sz="1400" b="0" i="1" smtClean="0">
                              <a:latin typeface="Cambria Math"/>
                            </a:rPr>
                            <m:t>𝐻𝑧</m:t>
                          </m:r>
                        </m:num>
                        <m:den>
                          <m:f>
                            <m:fPr>
                              <m:type m:val="lin"/>
                              <m:ctrlPr>
                                <a:rPr lang="en-US" sz="1400" b="0" i="1" smtClean="0">
                                  <a:latin typeface="Cambria Math"/>
                                </a:rPr>
                              </m:ctrlPr>
                            </m:fPr>
                            <m:num>
                              <m:r>
                                <a:rPr lang="en-US" sz="1400" b="0" i="1" smtClean="0">
                                  <a:latin typeface="Cambria Math"/>
                                </a:rPr>
                                <m:t>𝑘𝑚</m:t>
                              </m:r>
                            </m:num>
                            <m:den>
                              <m:r>
                                <a:rPr lang="en-US" sz="1400" b="0" i="1" smtClean="0">
                                  <a:latin typeface="Cambria Math"/>
                                </a:rPr>
                                <m:t>h</m:t>
                              </m:r>
                            </m:den>
                          </m:f>
                        </m:den>
                      </m:f>
                      <m:func>
                        <m:funcPr>
                          <m:ctrlPr>
                            <a:rPr lang="en-US" sz="1400" b="0" i="1" smtClean="0">
                              <a:latin typeface="Cambria Math"/>
                            </a:rPr>
                          </m:ctrlPr>
                        </m:funcPr>
                        <m:fName>
                          <m:r>
                            <m:rPr>
                              <m:sty m:val="p"/>
                            </m:rPr>
                            <a:rPr lang="en-US" sz="1400" b="0" i="0" smtClean="0">
                              <a:latin typeface="Cambria Math"/>
                            </a:rPr>
                            <m:t>cos</m:t>
                          </m:r>
                        </m:fName>
                        <m:e>
                          <m:r>
                            <m:rPr>
                              <m:sty m:val="p"/>
                            </m:rPr>
                            <a:rPr lang="el-GR" sz="1400" b="0" i="1" smtClean="0">
                              <a:latin typeface="Cambria Math"/>
                            </a:rPr>
                            <m:t>α</m:t>
                          </m:r>
                        </m:e>
                      </m:func>
                    </m:oMath>
                  </m:oMathPara>
                </a14:m>
                <a:endParaRPr lang="en-US" sz="1400" dirty="0"/>
              </a:p>
            </p:txBody>
          </p:sp>
        </mc:Choice>
        <mc:Fallback xmlns="">
          <p:sp>
            <p:nvSpPr>
              <p:cNvPr id="6" name="TextBox 5"/>
              <p:cNvSpPr txBox="1">
                <a:spLocks noRot="1" noChangeAspect="1" noMove="1" noResize="1" noEditPoints="1" noAdjustHandles="1" noChangeArrowheads="1" noChangeShapeType="1" noTextEdit="1"/>
              </p:cNvSpPr>
              <p:nvPr/>
            </p:nvSpPr>
            <p:spPr>
              <a:xfrm>
                <a:off x="4480560" y="3923447"/>
                <a:ext cx="1640577" cy="525144"/>
              </a:xfrm>
              <a:prstGeom prst="rect">
                <a:avLst/>
              </a:prstGeom>
              <a:blipFill rotWithShape="1">
                <a:blip r:embed="rId5"/>
                <a:stretch>
                  <a:fillRect t="-11628" b="-930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6642178" y="3915190"/>
                <a:ext cx="1739964" cy="53027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400" i="1" smtClean="0">
                              <a:latin typeface="Cambria Math"/>
                            </a:rPr>
                          </m:ctrlPr>
                        </m:sSubPr>
                        <m:e>
                          <m:r>
                            <a:rPr lang="en-US" sz="1400" b="0" i="1" smtClean="0">
                              <a:latin typeface="Cambria Math"/>
                            </a:rPr>
                            <m:t>𝑓</m:t>
                          </m:r>
                        </m:e>
                        <m:sub>
                          <m:r>
                            <a:rPr lang="en-US" sz="1400" b="0" i="1" smtClean="0">
                              <a:latin typeface="Cambria Math"/>
                            </a:rPr>
                            <m:t>𝑑</m:t>
                          </m:r>
                        </m:sub>
                      </m:sSub>
                      <m:r>
                        <a:rPr lang="en-US" sz="1400" b="0" i="1" smtClean="0">
                          <a:latin typeface="Cambria Math"/>
                        </a:rPr>
                        <m:t>=</m:t>
                      </m:r>
                      <m:r>
                        <a:rPr lang="en-US" sz="1400" b="0" i="1" smtClean="0">
                          <a:latin typeface="Cambria Math"/>
                        </a:rPr>
                        <m:t>𝑣</m:t>
                      </m:r>
                      <m:f>
                        <m:fPr>
                          <m:ctrlPr>
                            <a:rPr lang="en-US" sz="1400" b="0" i="1" smtClean="0">
                              <a:latin typeface="Cambria Math"/>
                            </a:rPr>
                          </m:ctrlPr>
                        </m:fPr>
                        <m:num>
                          <m:r>
                            <a:rPr lang="en-US" sz="1400" b="0" i="1" smtClean="0">
                              <a:latin typeface="Cambria Math"/>
                            </a:rPr>
                            <m:t>158 </m:t>
                          </m:r>
                          <m:r>
                            <a:rPr lang="en-US" sz="1400" b="0" i="1" smtClean="0">
                              <a:latin typeface="Cambria Math"/>
                            </a:rPr>
                            <m:t>𝐻𝑧</m:t>
                          </m:r>
                        </m:num>
                        <m:den>
                          <m:f>
                            <m:fPr>
                              <m:type m:val="lin"/>
                              <m:ctrlPr>
                                <a:rPr lang="en-US" sz="1400" b="0" i="1" smtClean="0">
                                  <a:latin typeface="Cambria Math"/>
                                </a:rPr>
                              </m:ctrlPr>
                            </m:fPr>
                            <m:num>
                              <m:r>
                                <a:rPr lang="en-US" sz="1400" b="0" i="1" smtClean="0">
                                  <a:latin typeface="Cambria Math"/>
                                </a:rPr>
                                <m:t>𝑚</m:t>
                              </m:r>
                            </m:num>
                            <m:den>
                              <m:r>
                                <a:rPr lang="en-US" sz="1400" b="0" i="1" smtClean="0">
                                  <a:latin typeface="Cambria Math"/>
                                </a:rPr>
                                <m:t>𝑠</m:t>
                              </m:r>
                            </m:den>
                          </m:f>
                        </m:den>
                      </m:f>
                      <m:func>
                        <m:funcPr>
                          <m:ctrlPr>
                            <a:rPr lang="en-US" sz="1400" b="0" i="1" smtClean="0">
                              <a:latin typeface="Cambria Math"/>
                            </a:rPr>
                          </m:ctrlPr>
                        </m:funcPr>
                        <m:fName>
                          <m:r>
                            <m:rPr>
                              <m:sty m:val="p"/>
                            </m:rPr>
                            <a:rPr lang="en-US" sz="1400" b="0" i="0" smtClean="0">
                              <a:latin typeface="Cambria Math"/>
                            </a:rPr>
                            <m:t>cos</m:t>
                          </m:r>
                        </m:fName>
                        <m:e>
                          <m:r>
                            <m:rPr>
                              <m:sty m:val="p"/>
                            </m:rPr>
                            <a:rPr lang="el-GR" sz="1400" b="0" i="1" smtClean="0">
                              <a:latin typeface="Cambria Math"/>
                            </a:rPr>
                            <m:t>α</m:t>
                          </m:r>
                        </m:e>
                      </m:func>
                    </m:oMath>
                  </m:oMathPara>
                </a14:m>
                <a:endParaRPr lang="en-US" sz="1400" dirty="0"/>
              </a:p>
            </p:txBody>
          </p:sp>
        </mc:Choice>
        <mc:Fallback xmlns="">
          <p:sp>
            <p:nvSpPr>
              <p:cNvPr id="10" name="TextBox 9"/>
              <p:cNvSpPr txBox="1">
                <a:spLocks noRot="1" noChangeAspect="1" noMove="1" noResize="1" noEditPoints="1" noAdjustHandles="1" noChangeArrowheads="1" noChangeShapeType="1" noTextEdit="1"/>
              </p:cNvSpPr>
              <p:nvPr/>
            </p:nvSpPr>
            <p:spPr>
              <a:xfrm>
                <a:off x="6642178" y="3915190"/>
                <a:ext cx="1739964" cy="530273"/>
              </a:xfrm>
              <a:prstGeom prst="rect">
                <a:avLst/>
              </a:prstGeom>
              <a:blipFill rotWithShape="1">
                <a:blip r:embed="rId6"/>
                <a:stretch>
                  <a:fillRect t="-10345" b="-91954"/>
                </a:stretch>
              </a:blipFill>
            </p:spPr>
            <p:txBody>
              <a:bodyPr/>
              <a:lstStyle/>
              <a:p>
                <a:r>
                  <a:rPr lang="en-US">
                    <a:noFill/>
                  </a:rPr>
                  <a:t> </a:t>
                </a:r>
              </a:p>
            </p:txBody>
          </p:sp>
        </mc:Fallback>
      </mc:AlternateContent>
      <p:sp>
        <p:nvSpPr>
          <p:cNvPr id="7" name="TextBox 6"/>
          <p:cNvSpPr txBox="1"/>
          <p:nvPr/>
        </p:nvSpPr>
        <p:spPr>
          <a:xfrm>
            <a:off x="4025885" y="3419891"/>
            <a:ext cx="4737194" cy="307777"/>
          </a:xfrm>
          <a:prstGeom prst="rect">
            <a:avLst/>
          </a:prstGeom>
          <a:noFill/>
        </p:spPr>
        <p:txBody>
          <a:bodyPr wrap="none" rtlCol="0">
            <a:spAutoFit/>
          </a:bodyPr>
          <a:lstStyle/>
          <a:p>
            <a:r>
              <a:rPr lang="en-US" sz="1400" dirty="0"/>
              <a:t>Doppler frequency </a:t>
            </a:r>
            <a:r>
              <a:rPr lang="en-US" sz="1400" i="1" dirty="0" err="1"/>
              <a:t>f</a:t>
            </a:r>
            <a:r>
              <a:rPr lang="en-US" sz="1400" i="1" baseline="-25000" dirty="0" err="1"/>
              <a:t>d</a:t>
            </a:r>
            <a:r>
              <a:rPr lang="en-US" sz="1400" dirty="0"/>
              <a:t> is proportional to the object speed </a:t>
            </a:r>
            <a:r>
              <a:rPr lang="en-US" sz="1400" i="1" dirty="0"/>
              <a:t>v</a:t>
            </a:r>
            <a:r>
              <a:rPr lang="en-US" sz="1400" dirty="0"/>
              <a:t>:</a:t>
            </a:r>
          </a:p>
        </p:txBody>
      </p:sp>
      <p:pic>
        <p:nvPicPr>
          <p:cNvPr id="307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7650" y="3419891"/>
            <a:ext cx="3086100"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6225540" y="4020306"/>
            <a:ext cx="343364" cy="307777"/>
          </a:xfrm>
          <a:prstGeom prst="rect">
            <a:avLst/>
          </a:prstGeom>
          <a:noFill/>
        </p:spPr>
        <p:txBody>
          <a:bodyPr wrap="none" rtlCol="0">
            <a:spAutoFit/>
          </a:bodyPr>
          <a:lstStyle/>
          <a:p>
            <a:r>
              <a:rPr lang="en-US" sz="1400" dirty="0"/>
              <a:t>or</a:t>
            </a:r>
          </a:p>
        </p:txBody>
      </p:sp>
      <p:sp>
        <p:nvSpPr>
          <p:cNvPr id="9" name="Right Arrow 8"/>
          <p:cNvSpPr/>
          <p:nvPr/>
        </p:nvSpPr>
        <p:spPr>
          <a:xfrm>
            <a:off x="4091941" y="1409700"/>
            <a:ext cx="975360" cy="510540"/>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1" name="TextBox 10"/>
              <p:cNvSpPr txBox="1"/>
              <p:nvPr/>
            </p:nvSpPr>
            <p:spPr>
              <a:xfrm>
                <a:off x="5650032" y="695741"/>
                <a:ext cx="871200" cy="276999"/>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func>
                        <m:funcPr>
                          <m:ctrlPr>
                            <a:rPr lang="en-US" sz="1200" i="1" smtClean="0">
                              <a:latin typeface="Cambria Math"/>
                            </a:rPr>
                          </m:ctrlPr>
                        </m:funcPr>
                        <m:fName>
                          <m:r>
                            <m:rPr>
                              <m:sty m:val="p"/>
                            </m:rPr>
                            <a:rPr lang="en-US" sz="1200" i="0" smtClean="0">
                              <a:latin typeface="Cambria Math"/>
                            </a:rPr>
                            <m:t>cos</m:t>
                          </m:r>
                        </m:fName>
                        <m:e>
                          <m:d>
                            <m:dPr>
                              <m:ctrlPr>
                                <a:rPr lang="en-US" sz="1200" i="1" smtClean="0">
                                  <a:latin typeface="Cambria Math"/>
                                </a:rPr>
                              </m:ctrlPr>
                            </m:dPr>
                            <m:e>
                              <m:r>
                                <m:rPr>
                                  <m:sty m:val="p"/>
                                </m:rPr>
                                <a:rPr lang="el-GR" sz="1200" i="1" smtClean="0">
                                  <a:latin typeface="Cambria Math"/>
                                </a:rPr>
                                <m:t>π</m:t>
                              </m:r>
                              <m:sSub>
                                <m:sSubPr>
                                  <m:ctrlPr>
                                    <a:rPr lang="el-GR" sz="1200" i="1" smtClean="0">
                                      <a:latin typeface="Cambria Math"/>
                                    </a:rPr>
                                  </m:ctrlPr>
                                </m:sSubPr>
                                <m:e>
                                  <m:r>
                                    <a:rPr lang="en-US" sz="1200" b="0" i="1" smtClean="0">
                                      <a:latin typeface="Cambria Math"/>
                                    </a:rPr>
                                    <m:t>𝑓</m:t>
                                  </m:r>
                                </m:e>
                                <m:sub>
                                  <m:r>
                                    <a:rPr lang="en-US" sz="1200" b="0" i="1" smtClean="0">
                                      <a:latin typeface="Cambria Math"/>
                                    </a:rPr>
                                    <m:t>𝑑</m:t>
                                  </m:r>
                                </m:sub>
                              </m:sSub>
                              <m:r>
                                <a:rPr lang="en-US" sz="1200" b="0" i="1" smtClean="0">
                                  <a:latin typeface="Cambria Math"/>
                                </a:rPr>
                                <m:t>𝑡</m:t>
                              </m:r>
                            </m:e>
                          </m:d>
                        </m:e>
                      </m:func>
                    </m:oMath>
                  </m:oMathPara>
                </a14:m>
                <a:endParaRPr lang="en-US" sz="1200" dirty="0"/>
              </a:p>
            </p:txBody>
          </p:sp>
        </mc:Choice>
        <mc:Fallback xmlns="">
          <p:sp>
            <p:nvSpPr>
              <p:cNvPr id="11" name="TextBox 10"/>
              <p:cNvSpPr txBox="1">
                <a:spLocks noRot="1" noChangeAspect="1" noMove="1" noResize="1" noEditPoints="1" noAdjustHandles="1" noChangeArrowheads="1" noChangeShapeType="1" noTextEdit="1"/>
              </p:cNvSpPr>
              <p:nvPr/>
            </p:nvSpPr>
            <p:spPr>
              <a:xfrm>
                <a:off x="5650032" y="695741"/>
                <a:ext cx="871200" cy="276999"/>
              </a:xfrm>
              <a:prstGeom prst="rect">
                <a:avLst/>
              </a:prstGeom>
              <a:blipFill rotWithShape="1">
                <a:blip r:embed="rId8"/>
                <a:stretch>
                  <a:fillRect b="-434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5421285" y="2307371"/>
                <a:ext cx="1595821" cy="276999"/>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func>
                        <m:funcPr>
                          <m:ctrlPr>
                            <a:rPr lang="en-US" sz="1200" i="1" smtClean="0">
                              <a:latin typeface="Cambria Math"/>
                            </a:rPr>
                          </m:ctrlPr>
                        </m:funcPr>
                        <m:fName>
                          <m:r>
                            <m:rPr>
                              <m:sty m:val="p"/>
                            </m:rPr>
                            <a:rPr lang="en-US" sz="1200" i="0" smtClean="0">
                              <a:latin typeface="Cambria Math"/>
                            </a:rPr>
                            <m:t>cos</m:t>
                          </m:r>
                        </m:fName>
                        <m:e>
                          <m:d>
                            <m:dPr>
                              <m:ctrlPr>
                                <a:rPr lang="en-US" sz="1200" i="1" smtClean="0">
                                  <a:latin typeface="Cambria Math"/>
                                </a:rPr>
                              </m:ctrlPr>
                            </m:dPr>
                            <m:e>
                              <m:r>
                                <m:rPr>
                                  <m:sty m:val="p"/>
                                </m:rPr>
                                <a:rPr lang="el-GR" sz="1200" i="1" smtClean="0">
                                  <a:latin typeface="Cambria Math"/>
                                </a:rPr>
                                <m:t>π</m:t>
                              </m:r>
                              <m:sSub>
                                <m:sSubPr>
                                  <m:ctrlPr>
                                    <a:rPr lang="el-GR" sz="1200" i="1" smtClean="0">
                                      <a:latin typeface="Cambria Math"/>
                                    </a:rPr>
                                  </m:ctrlPr>
                                </m:sSubPr>
                                <m:e>
                                  <m:r>
                                    <a:rPr lang="en-US" sz="1200" b="0" i="1" smtClean="0">
                                      <a:latin typeface="Cambria Math"/>
                                    </a:rPr>
                                    <m:t>𝑓</m:t>
                                  </m:r>
                                </m:e>
                                <m:sub>
                                  <m:r>
                                    <a:rPr lang="en-US" sz="1200" b="0" i="1" smtClean="0">
                                      <a:latin typeface="Cambria Math"/>
                                    </a:rPr>
                                    <m:t>𝑑</m:t>
                                  </m:r>
                                </m:sub>
                              </m:sSub>
                              <m:r>
                                <a:rPr lang="en-US" sz="1200" b="0" i="1" smtClean="0">
                                  <a:latin typeface="Cambria Math"/>
                                </a:rPr>
                                <m:t>𝑡</m:t>
                              </m:r>
                            </m:e>
                          </m:d>
                          <m:func>
                            <m:funcPr>
                              <m:ctrlPr>
                                <a:rPr lang="en-US" sz="1200" i="1" smtClean="0">
                                  <a:latin typeface="Cambria Math"/>
                                </a:rPr>
                              </m:ctrlPr>
                            </m:funcPr>
                            <m:fName>
                              <m:r>
                                <m:rPr>
                                  <m:sty m:val="p"/>
                                </m:rPr>
                                <a:rPr lang="en-US" sz="1200" i="0" smtClean="0">
                                  <a:latin typeface="Cambria Math"/>
                                </a:rPr>
                                <m:t>sin</m:t>
                              </m:r>
                            </m:fName>
                            <m:e>
                              <m:d>
                                <m:dPr>
                                  <m:ctrlPr>
                                    <a:rPr lang="en-US" sz="1200" i="1">
                                      <a:latin typeface="Cambria Math"/>
                                    </a:rPr>
                                  </m:ctrlPr>
                                </m:dPr>
                                <m:e>
                                  <m:r>
                                    <a:rPr lang="en-US" sz="1200" b="0" i="1" smtClean="0">
                                      <a:latin typeface="Cambria Math"/>
                                    </a:rPr>
                                    <m:t>2</m:t>
                                  </m:r>
                                  <m:r>
                                    <m:rPr>
                                      <m:sty m:val="p"/>
                                    </m:rPr>
                                    <a:rPr lang="el-GR" sz="1200" i="1">
                                      <a:latin typeface="Cambria Math"/>
                                    </a:rPr>
                                    <m:t>π</m:t>
                                  </m:r>
                                  <m:sSub>
                                    <m:sSubPr>
                                      <m:ctrlPr>
                                        <a:rPr lang="el-GR" sz="1200" i="1">
                                          <a:latin typeface="Cambria Math"/>
                                        </a:rPr>
                                      </m:ctrlPr>
                                    </m:sSubPr>
                                    <m:e>
                                      <m:r>
                                        <a:rPr lang="en-US" sz="1200" i="1">
                                          <a:latin typeface="Cambria Math"/>
                                        </a:rPr>
                                        <m:t>𝑓</m:t>
                                      </m:r>
                                    </m:e>
                                    <m:sub>
                                      <m:r>
                                        <a:rPr lang="en-US" sz="1200" b="0" i="1" smtClean="0">
                                          <a:latin typeface="Cambria Math"/>
                                        </a:rPr>
                                        <m:t>0</m:t>
                                      </m:r>
                                    </m:sub>
                                  </m:sSub>
                                  <m:r>
                                    <a:rPr lang="en-US" sz="1200" i="1">
                                      <a:latin typeface="Cambria Math"/>
                                    </a:rPr>
                                    <m:t>𝑡</m:t>
                                  </m:r>
                                </m:e>
                              </m:d>
                            </m:e>
                          </m:func>
                        </m:e>
                      </m:func>
                    </m:oMath>
                  </m:oMathPara>
                </a14:m>
                <a:endParaRPr lang="en-US" sz="1200" dirty="0"/>
              </a:p>
            </p:txBody>
          </p:sp>
        </mc:Choice>
        <mc:Fallback xmlns="">
          <p:sp>
            <p:nvSpPr>
              <p:cNvPr id="16" name="TextBox 15"/>
              <p:cNvSpPr txBox="1">
                <a:spLocks noRot="1" noChangeAspect="1" noMove="1" noResize="1" noEditPoints="1" noAdjustHandles="1" noChangeArrowheads="1" noChangeShapeType="1" noTextEdit="1"/>
              </p:cNvSpPr>
              <p:nvPr/>
            </p:nvSpPr>
            <p:spPr>
              <a:xfrm>
                <a:off x="5421285" y="2307371"/>
                <a:ext cx="1595821" cy="276999"/>
              </a:xfrm>
              <a:prstGeom prst="rect">
                <a:avLst/>
              </a:prstGeom>
              <a:blipFill rotWithShape="1">
                <a:blip r:embed="rId9"/>
                <a:stretch>
                  <a:fillRect b="-6667"/>
                </a:stretch>
              </a:blipFill>
            </p:spPr>
            <p:txBody>
              <a:bodyPr/>
              <a:lstStyle/>
              <a:p>
                <a:r>
                  <a:rPr lang="en-US">
                    <a:noFill/>
                  </a:rPr>
                  <a:t> </a:t>
                </a:r>
              </a:p>
            </p:txBody>
          </p:sp>
        </mc:Fallback>
      </mc:AlternateContent>
    </p:spTree>
    <p:extLst>
      <p:ext uri="{BB962C8B-B14F-4D97-AF65-F5344CB8AC3E}">
        <p14:creationId xmlns:p14="http://schemas.microsoft.com/office/powerpoint/2010/main" val="36213708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Motion detector using Doppler Effect</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36</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1762" y="831533"/>
            <a:ext cx="5114925" cy="204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210" y="3068916"/>
            <a:ext cx="2498304" cy="128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7021" y="3068916"/>
            <a:ext cx="2498307" cy="128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7835" y="3068916"/>
            <a:ext cx="2502732" cy="128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6687" y="1340168"/>
            <a:ext cx="2498307" cy="128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flipH="1" flipV="1">
            <a:off x="3619500" y="2049780"/>
            <a:ext cx="339724" cy="1019136"/>
          </a:xfrm>
          <a:prstGeom prst="straightConnector1">
            <a:avLst/>
          </a:prstGeom>
          <a:ln w="12700">
            <a:tailEnd type="stealth"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4914900" y="2017376"/>
            <a:ext cx="1005840" cy="1019136"/>
          </a:xfrm>
          <a:prstGeom prst="straightConnector1">
            <a:avLst/>
          </a:prstGeom>
          <a:ln w="12700">
            <a:tailEnd type="stealth"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1287780" y="2620328"/>
            <a:ext cx="403860" cy="416184"/>
          </a:xfrm>
          <a:prstGeom prst="straightConnector1">
            <a:avLst/>
          </a:prstGeom>
          <a:ln w="12700">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0957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Motion detector using Doppler Effect cont.</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37</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537" y="931596"/>
            <a:ext cx="5705311" cy="3372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2157357" y="4304194"/>
            <a:ext cx="5593976" cy="369332"/>
          </a:xfrm>
          <a:prstGeom prst="rect">
            <a:avLst/>
          </a:prstGeom>
        </p:spPr>
        <p:txBody>
          <a:bodyPr wrap="square">
            <a:spAutoFit/>
          </a:bodyPr>
          <a:lstStyle/>
          <a:p>
            <a:r>
              <a:rPr lang="en-US" dirty="0"/>
              <a:t>For detecting Persons, BW is around 4Hz to 400Hz.</a:t>
            </a: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77255" y="1088122"/>
            <a:ext cx="3004778" cy="2891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74818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Comparing different motion detector technologies</a:t>
            </a:r>
          </a:p>
        </p:txBody>
      </p:sp>
      <p:sp>
        <p:nvSpPr>
          <p:cNvPr id="4" name="Slide Number Placeholder 3"/>
          <p:cNvSpPr>
            <a:spLocks noGrp="1"/>
          </p:cNvSpPr>
          <p:nvPr>
            <p:ph type="sldNum" sz="quarter" idx="10"/>
          </p:nvPr>
        </p:nvSpPr>
        <p:spPr/>
        <p:txBody>
          <a:bodyPr/>
          <a:lstStyle/>
          <a:p>
            <a:pPr>
              <a:defRPr/>
            </a:pPr>
            <a:fld id="{7355571E-02C7-4909-A943-092A83DD3418}" type="slidenum">
              <a:rPr lang="en-US" smtClean="0"/>
              <a:pPr>
                <a:defRPr/>
              </a:pPr>
              <a:t>38</a:t>
            </a:fld>
            <a:endParaRPr lang="en-US"/>
          </a:p>
        </p:txBody>
      </p:sp>
    </p:spTree>
    <p:extLst>
      <p:ext uri="{BB962C8B-B14F-4D97-AF65-F5344CB8AC3E}">
        <p14:creationId xmlns:p14="http://schemas.microsoft.com/office/powerpoint/2010/main" val="8684933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775" y="11753"/>
            <a:ext cx="8458200" cy="610791"/>
          </a:xfrm>
        </p:spPr>
        <p:txBody>
          <a:bodyPr/>
          <a:lstStyle/>
          <a:p>
            <a:pPr algn="ctr"/>
            <a:r>
              <a:rPr lang="en-US" sz="2400" dirty="0">
                <a:solidFill>
                  <a:srgbClr val="FF0000"/>
                </a:solidFill>
              </a:rPr>
              <a:t>Motion sensor technology comparison</a:t>
            </a:r>
            <a:endParaRPr lang="en-US" sz="2000" dirty="0">
              <a:solidFill>
                <a:srgbClr val="FF0000"/>
              </a:solidFill>
            </a:endParaRPr>
          </a:p>
        </p:txBody>
      </p:sp>
      <p:graphicFrame>
        <p:nvGraphicFramePr>
          <p:cNvPr id="3" name="Content Placeholder 5"/>
          <p:cNvGraphicFramePr>
            <a:graphicFrameLocks noGrp="1"/>
          </p:cNvGraphicFramePr>
          <p:nvPr>
            <p:ph idx="1"/>
            <p:extLst>
              <p:ext uri="{D42A27DB-BD31-4B8C-83A1-F6EECF244321}">
                <p14:modId xmlns:p14="http://schemas.microsoft.com/office/powerpoint/2010/main" val="771381805"/>
              </p:ext>
            </p:extLst>
          </p:nvPr>
        </p:nvGraphicFramePr>
        <p:xfrm>
          <a:off x="0" y="600429"/>
          <a:ext cx="9144000" cy="3942642"/>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xmlns="" val="20000"/>
                    </a:ext>
                  </a:extLst>
                </a:gridCol>
                <a:gridCol w="1067464">
                  <a:extLst>
                    <a:ext uri="{9D8B030D-6E8A-4147-A177-3AD203B41FA5}">
                      <a16:colId xmlns:a16="http://schemas.microsoft.com/office/drawing/2014/main" xmlns="" val="20001"/>
                    </a:ext>
                  </a:extLst>
                </a:gridCol>
                <a:gridCol w="1218536">
                  <a:extLst>
                    <a:ext uri="{9D8B030D-6E8A-4147-A177-3AD203B41FA5}">
                      <a16:colId xmlns:a16="http://schemas.microsoft.com/office/drawing/2014/main" xmlns="" val="20002"/>
                    </a:ext>
                  </a:extLst>
                </a:gridCol>
                <a:gridCol w="1143000">
                  <a:extLst>
                    <a:ext uri="{9D8B030D-6E8A-4147-A177-3AD203B41FA5}">
                      <a16:colId xmlns:a16="http://schemas.microsoft.com/office/drawing/2014/main" xmlns="" val="20003"/>
                    </a:ext>
                  </a:extLst>
                </a:gridCol>
                <a:gridCol w="1143000">
                  <a:extLst>
                    <a:ext uri="{9D8B030D-6E8A-4147-A177-3AD203B41FA5}">
                      <a16:colId xmlns:a16="http://schemas.microsoft.com/office/drawing/2014/main" xmlns="" val="20004"/>
                    </a:ext>
                  </a:extLst>
                </a:gridCol>
                <a:gridCol w="1143000">
                  <a:extLst>
                    <a:ext uri="{9D8B030D-6E8A-4147-A177-3AD203B41FA5}">
                      <a16:colId xmlns:a16="http://schemas.microsoft.com/office/drawing/2014/main" xmlns="" val="20005"/>
                    </a:ext>
                  </a:extLst>
                </a:gridCol>
                <a:gridCol w="1143000">
                  <a:extLst>
                    <a:ext uri="{9D8B030D-6E8A-4147-A177-3AD203B41FA5}">
                      <a16:colId xmlns:a16="http://schemas.microsoft.com/office/drawing/2014/main" xmlns="" val="20006"/>
                    </a:ext>
                  </a:extLst>
                </a:gridCol>
                <a:gridCol w="1143000">
                  <a:extLst>
                    <a:ext uri="{9D8B030D-6E8A-4147-A177-3AD203B41FA5}">
                      <a16:colId xmlns:a16="http://schemas.microsoft.com/office/drawing/2014/main" xmlns="" val="20007"/>
                    </a:ext>
                  </a:extLst>
                </a:gridCol>
              </a:tblGrid>
              <a:tr h="294199">
                <a:tc>
                  <a:txBody>
                    <a:bodyPr/>
                    <a:lstStyle/>
                    <a:p>
                      <a:endParaRPr lang="en-US" sz="1200" dirty="0"/>
                    </a:p>
                  </a:txBody>
                  <a:tcPr/>
                </a:tc>
                <a:tc>
                  <a:txBody>
                    <a:bodyPr/>
                    <a:lstStyle/>
                    <a:p>
                      <a:pPr algn="ctr"/>
                      <a:r>
                        <a:rPr lang="en-US" sz="1200" dirty="0"/>
                        <a:t>PIR</a:t>
                      </a:r>
                    </a:p>
                  </a:txBody>
                  <a:tcPr/>
                </a:tc>
                <a:tc>
                  <a:txBody>
                    <a:bodyPr/>
                    <a:lstStyle/>
                    <a:p>
                      <a:pPr algn="ctr"/>
                      <a:r>
                        <a:rPr lang="en-US" sz="1200" dirty="0" err="1"/>
                        <a:t>Microphonics</a:t>
                      </a:r>
                      <a:endParaRPr lang="en-US" sz="1200" dirty="0"/>
                    </a:p>
                  </a:txBody>
                  <a:tcPr/>
                </a:tc>
                <a:tc>
                  <a:txBody>
                    <a:bodyPr/>
                    <a:lstStyle/>
                    <a:p>
                      <a:pPr algn="ctr"/>
                      <a:r>
                        <a:rPr lang="en-US" sz="1200" dirty="0"/>
                        <a:t>Ultrasonic</a:t>
                      </a:r>
                    </a:p>
                  </a:txBody>
                  <a:tcPr/>
                </a:tc>
                <a:tc>
                  <a:txBody>
                    <a:bodyPr/>
                    <a:lstStyle/>
                    <a:p>
                      <a:pPr algn="ctr"/>
                      <a:r>
                        <a:rPr lang="en-US" sz="1200" dirty="0"/>
                        <a:t>Microwave</a:t>
                      </a:r>
                    </a:p>
                  </a:txBody>
                  <a:tcPr/>
                </a:tc>
                <a:tc>
                  <a:txBody>
                    <a:bodyPr/>
                    <a:lstStyle/>
                    <a:p>
                      <a:pPr algn="ctr"/>
                      <a:r>
                        <a:rPr lang="en-US" sz="1200" dirty="0" err="1"/>
                        <a:t>mmWave</a:t>
                      </a:r>
                      <a:endParaRPr lang="en-US" sz="1200" dirty="0"/>
                    </a:p>
                  </a:txBody>
                  <a:tcPr/>
                </a:tc>
                <a:tc>
                  <a:txBody>
                    <a:bodyPr/>
                    <a:lstStyle/>
                    <a:p>
                      <a:pPr algn="ctr"/>
                      <a:r>
                        <a:rPr lang="en-US" sz="1200" dirty="0"/>
                        <a:t>Camera</a:t>
                      </a:r>
                    </a:p>
                  </a:txBody>
                  <a:tcPr/>
                </a:tc>
                <a:tc>
                  <a:txBody>
                    <a:bodyPr/>
                    <a:lstStyle/>
                    <a:p>
                      <a:pPr algn="ctr"/>
                      <a:r>
                        <a:rPr lang="en-US" sz="1200" dirty="0"/>
                        <a:t>TOF</a:t>
                      </a:r>
                    </a:p>
                  </a:txBody>
                  <a:tcPr/>
                </a:tc>
                <a:extLst>
                  <a:ext uri="{0D108BD9-81ED-4DB2-BD59-A6C34878D82A}">
                    <a16:rowId xmlns:a16="http://schemas.microsoft.com/office/drawing/2014/main" xmlns="" val="10000"/>
                  </a:ext>
                </a:extLst>
              </a:tr>
              <a:tr h="686885">
                <a:tc>
                  <a:txBody>
                    <a:bodyPr/>
                    <a:lstStyle/>
                    <a:p>
                      <a:r>
                        <a:rPr lang="en-US" sz="800" dirty="0"/>
                        <a:t>Motion Detection</a:t>
                      </a:r>
                      <a:r>
                        <a:rPr lang="en-US" sz="800" baseline="0" dirty="0"/>
                        <a:t> </a:t>
                      </a:r>
                      <a:r>
                        <a:rPr lang="en-US" sz="800" dirty="0"/>
                        <a:t>Operating Principle</a:t>
                      </a:r>
                    </a:p>
                  </a:txBody>
                  <a:tcPr/>
                </a:tc>
                <a:tc>
                  <a:txBody>
                    <a:bodyPr/>
                    <a:lstStyle/>
                    <a:p>
                      <a:pPr algn="ctr"/>
                      <a:r>
                        <a:rPr lang="en-US" sz="800" dirty="0"/>
                        <a:t>Difference between heat of object</a:t>
                      </a:r>
                      <a:r>
                        <a:rPr lang="en-US" sz="800" baseline="0" dirty="0"/>
                        <a:t> and background</a:t>
                      </a:r>
                      <a:endParaRPr lang="en-US" sz="800" dirty="0"/>
                    </a:p>
                  </a:txBody>
                  <a:tcPr/>
                </a:tc>
                <a:tc>
                  <a:txBody>
                    <a:bodyPr/>
                    <a:lstStyle/>
                    <a:p>
                      <a:pPr algn="ctr"/>
                      <a:r>
                        <a:rPr lang="en-US" sz="800" dirty="0"/>
                        <a:t>Detect audible</a:t>
                      </a:r>
                      <a:r>
                        <a:rPr lang="en-US" sz="800" baseline="0" dirty="0"/>
                        <a:t> sound levels compared background</a:t>
                      </a:r>
                      <a:endParaRPr lang="en-US" sz="800" dirty="0"/>
                    </a:p>
                  </a:txBody>
                  <a:tcPr/>
                </a:tc>
                <a:tc>
                  <a:txBody>
                    <a:bodyPr/>
                    <a:lstStyle/>
                    <a:p>
                      <a:pPr marL="0" marR="0" indent="0" algn="ctr" defTabSz="761790" rtl="0" eaLnBrk="1" fontAlgn="auto" latinLnBrk="0" hangingPunct="1">
                        <a:lnSpc>
                          <a:spcPct val="100000"/>
                        </a:lnSpc>
                        <a:spcBef>
                          <a:spcPts val="0"/>
                        </a:spcBef>
                        <a:spcAft>
                          <a:spcPts val="0"/>
                        </a:spcAft>
                        <a:buClrTx/>
                        <a:buSzTx/>
                        <a:buFontTx/>
                        <a:buNone/>
                        <a:tabLst/>
                        <a:defRPr/>
                      </a:pPr>
                      <a:r>
                        <a:rPr lang="en-US" sz="800" b="0" i="0" kern="1200" dirty="0">
                          <a:solidFill>
                            <a:schemeClr val="dk1"/>
                          </a:solidFill>
                          <a:effectLst/>
                          <a:latin typeface="+mn-lt"/>
                          <a:ea typeface="+mn-ea"/>
                          <a:cs typeface="+mn-cs"/>
                        </a:rPr>
                        <a:t>Measure frequency shifts in the reflected </a:t>
                      </a:r>
                      <a:r>
                        <a:rPr lang="en-US" sz="800" baseline="0" dirty="0"/>
                        <a:t>u</a:t>
                      </a:r>
                      <a:r>
                        <a:rPr lang="en-US" sz="800" dirty="0"/>
                        <a:t>ltrasonic sound waves (Doppler Sonar).  </a:t>
                      </a:r>
                      <a:r>
                        <a:rPr lang="en-US" sz="800" dirty="0">
                          <a:solidFill>
                            <a:schemeClr val="tx1"/>
                          </a:solidFill>
                        </a:rPr>
                        <a:t>TOF measurements also used.</a:t>
                      </a:r>
                    </a:p>
                  </a:txBody>
                  <a:tcPr/>
                </a:tc>
                <a:tc>
                  <a:txBody>
                    <a:bodyPr/>
                    <a:lstStyle/>
                    <a:p>
                      <a:pPr algn="ctr"/>
                      <a:r>
                        <a:rPr lang="en-US" sz="800" b="0" i="0" kern="1200" dirty="0">
                          <a:solidFill>
                            <a:schemeClr val="dk1"/>
                          </a:solidFill>
                          <a:effectLst/>
                          <a:latin typeface="+mn-lt"/>
                          <a:ea typeface="+mn-ea"/>
                          <a:cs typeface="+mn-cs"/>
                        </a:rPr>
                        <a:t>Measure frequency shifts in the reflected micro</a:t>
                      </a:r>
                      <a:r>
                        <a:rPr lang="en-US" sz="800" b="0" i="0" kern="1200" baseline="0" dirty="0">
                          <a:solidFill>
                            <a:schemeClr val="dk1"/>
                          </a:solidFill>
                          <a:effectLst/>
                          <a:latin typeface="+mn-lt"/>
                          <a:ea typeface="+mn-ea"/>
                          <a:cs typeface="+mn-cs"/>
                        </a:rPr>
                        <a:t>waves (Doppler Radar).  TOF measurements also used.</a:t>
                      </a:r>
                      <a:endParaRPr lang="en-US" sz="800" dirty="0"/>
                    </a:p>
                  </a:txBody>
                  <a:tcPr/>
                </a:tc>
                <a:tc>
                  <a:txBody>
                    <a:bodyPr/>
                    <a:lstStyle/>
                    <a:p>
                      <a:pPr algn="ctr"/>
                      <a:r>
                        <a:rPr lang="en-US" sz="800" b="0" i="0" kern="1200" dirty="0">
                          <a:solidFill>
                            <a:schemeClr val="dk1"/>
                          </a:solidFill>
                          <a:effectLst/>
                          <a:latin typeface="+mn-lt"/>
                          <a:ea typeface="+mn-ea"/>
                          <a:cs typeface="+mn-cs"/>
                        </a:rPr>
                        <a:t>Measure phase and frequency shifts in the reflected millimeter</a:t>
                      </a:r>
                      <a:r>
                        <a:rPr lang="en-US" sz="800" b="0" i="0" kern="1200" baseline="0" dirty="0">
                          <a:solidFill>
                            <a:schemeClr val="dk1"/>
                          </a:solidFill>
                          <a:effectLst/>
                          <a:latin typeface="+mn-lt"/>
                          <a:ea typeface="+mn-ea"/>
                          <a:cs typeface="+mn-cs"/>
                        </a:rPr>
                        <a:t> waves as well as TOF measurements (Doppler Radar)</a:t>
                      </a:r>
                      <a:endParaRPr lang="en-US" sz="800" dirty="0">
                        <a:solidFill>
                          <a:srgbClr val="FF0000"/>
                        </a:solidFill>
                      </a:endParaRPr>
                    </a:p>
                  </a:txBody>
                  <a:tcPr/>
                </a:tc>
                <a:tc>
                  <a:txBody>
                    <a:bodyPr/>
                    <a:lstStyle/>
                    <a:p>
                      <a:pPr algn="ctr"/>
                      <a:r>
                        <a:rPr lang="en-US" sz="800" dirty="0">
                          <a:solidFill>
                            <a:schemeClr val="tx1"/>
                          </a:solidFill>
                        </a:rPr>
                        <a:t>Compares</a:t>
                      </a:r>
                      <a:r>
                        <a:rPr lang="en-US" sz="800" baseline="0" dirty="0">
                          <a:solidFill>
                            <a:schemeClr val="tx1"/>
                          </a:solidFill>
                        </a:rPr>
                        <a:t> consecutive image frames through image processing to determine motion.  Depending on sophistication of algorithm, can filter for human motion.</a:t>
                      </a:r>
                      <a:endParaRPr lang="en-US" sz="800" dirty="0">
                        <a:solidFill>
                          <a:schemeClr val="tx1"/>
                        </a:solidFill>
                      </a:endParaRPr>
                    </a:p>
                  </a:txBody>
                  <a:tcPr/>
                </a:tc>
                <a:tc>
                  <a:txBody>
                    <a:bodyPr/>
                    <a:lstStyle/>
                    <a:p>
                      <a:pPr algn="ctr"/>
                      <a:r>
                        <a:rPr lang="en-US" sz="800" dirty="0">
                          <a:solidFill>
                            <a:schemeClr val="tx1"/>
                          </a:solidFill>
                        </a:rPr>
                        <a:t>Modulated IR transmission and reflection.  Time</a:t>
                      </a:r>
                      <a:r>
                        <a:rPr lang="en-US" sz="800" baseline="0" dirty="0">
                          <a:solidFill>
                            <a:schemeClr val="tx1"/>
                          </a:solidFill>
                        </a:rPr>
                        <a:t> of  flight for reflections measured to calculate distance.  Processing required for background calibration and analysis to detect presence and motion</a:t>
                      </a:r>
                      <a:endParaRPr lang="en-US" sz="800" dirty="0">
                        <a:solidFill>
                          <a:schemeClr val="tx1"/>
                        </a:solidFill>
                      </a:endParaRPr>
                    </a:p>
                  </a:txBody>
                  <a:tcPr/>
                </a:tc>
                <a:extLst>
                  <a:ext uri="{0D108BD9-81ED-4DB2-BD59-A6C34878D82A}">
                    <a16:rowId xmlns:a16="http://schemas.microsoft.com/office/drawing/2014/main" xmlns="" val="10001"/>
                  </a:ext>
                </a:extLst>
              </a:tr>
              <a:tr h="356999">
                <a:tc>
                  <a:txBody>
                    <a:bodyPr/>
                    <a:lstStyle/>
                    <a:p>
                      <a:r>
                        <a:rPr lang="en-US" sz="800" dirty="0"/>
                        <a:t>Cost</a:t>
                      </a:r>
                    </a:p>
                  </a:txBody>
                  <a:tcPr/>
                </a:tc>
                <a:tc>
                  <a:txBody>
                    <a:bodyPr/>
                    <a:lstStyle/>
                    <a:p>
                      <a:pPr algn="ctr"/>
                      <a:r>
                        <a:rPr lang="en-US" sz="800" dirty="0"/>
                        <a:t>$</a:t>
                      </a:r>
                    </a:p>
                  </a:txBody>
                  <a:tcPr/>
                </a:tc>
                <a:tc>
                  <a:txBody>
                    <a:bodyPr/>
                    <a:lstStyle/>
                    <a:p>
                      <a:pPr algn="ctr"/>
                      <a:r>
                        <a:rPr lang="en-US" sz="800" dirty="0"/>
                        <a:t>$-$$</a:t>
                      </a:r>
                    </a:p>
                  </a:txBody>
                  <a:tcPr/>
                </a:tc>
                <a:tc>
                  <a:txBody>
                    <a:bodyPr/>
                    <a:lstStyle/>
                    <a:p>
                      <a:pPr algn="ctr"/>
                      <a:r>
                        <a:rPr lang="en-US" sz="800" dirty="0"/>
                        <a:t>$$</a:t>
                      </a:r>
                    </a:p>
                  </a:txBody>
                  <a:tcPr/>
                </a:tc>
                <a:tc>
                  <a:txBody>
                    <a:bodyPr/>
                    <a:lstStyle/>
                    <a:p>
                      <a:pPr algn="ctr"/>
                      <a:r>
                        <a:rPr lang="en-US" sz="800" dirty="0"/>
                        <a:t>$$-$$$</a:t>
                      </a:r>
                    </a:p>
                  </a:txBody>
                  <a:tcPr/>
                </a:tc>
                <a:tc>
                  <a:txBody>
                    <a:bodyPr/>
                    <a:lstStyle/>
                    <a:p>
                      <a:pPr algn="ctr"/>
                      <a:r>
                        <a:rPr lang="en-US" sz="800" dirty="0"/>
                        <a:t>$$$$</a:t>
                      </a:r>
                    </a:p>
                  </a:txBody>
                  <a:tcPr/>
                </a:tc>
                <a:tc>
                  <a:txBody>
                    <a:bodyPr/>
                    <a:lstStyle/>
                    <a:p>
                      <a:pPr algn="ctr"/>
                      <a:r>
                        <a:rPr lang="en-US" sz="800" dirty="0">
                          <a:solidFill>
                            <a:schemeClr val="tx1"/>
                          </a:solidFill>
                        </a:rPr>
                        <a:t>$$</a:t>
                      </a:r>
                      <a:r>
                        <a:rPr lang="en-US" sz="800" baseline="0" dirty="0">
                          <a:solidFill>
                            <a:schemeClr val="tx1"/>
                          </a:solidFill>
                        </a:rPr>
                        <a:t>-$$$$ (application dependent)</a:t>
                      </a:r>
                      <a:endParaRPr lang="en-US" sz="800" dirty="0">
                        <a:solidFill>
                          <a:schemeClr val="tx1"/>
                        </a:solidFill>
                      </a:endParaRPr>
                    </a:p>
                  </a:txBody>
                  <a:tcPr/>
                </a:tc>
                <a:tc>
                  <a:txBody>
                    <a:bodyPr/>
                    <a:lstStyle/>
                    <a:p>
                      <a:pPr algn="ctr"/>
                      <a:r>
                        <a:rPr lang="en-US" sz="800" dirty="0">
                          <a:solidFill>
                            <a:schemeClr val="tx1"/>
                          </a:solidFill>
                        </a:rPr>
                        <a:t>$-$$</a:t>
                      </a:r>
                    </a:p>
                  </a:txBody>
                  <a:tcPr/>
                </a:tc>
                <a:extLst>
                  <a:ext uri="{0D108BD9-81ED-4DB2-BD59-A6C34878D82A}">
                    <a16:rowId xmlns:a16="http://schemas.microsoft.com/office/drawing/2014/main" xmlns="" val="10002"/>
                  </a:ext>
                </a:extLst>
              </a:tr>
              <a:tr h="356999">
                <a:tc>
                  <a:txBody>
                    <a:bodyPr/>
                    <a:lstStyle/>
                    <a:p>
                      <a:r>
                        <a:rPr lang="en-US" sz="800" dirty="0"/>
                        <a:t>Range</a:t>
                      </a:r>
                    </a:p>
                  </a:txBody>
                  <a:tcPr/>
                </a:tc>
                <a:tc>
                  <a:txBody>
                    <a:bodyPr/>
                    <a:lstStyle/>
                    <a:p>
                      <a:pPr algn="ctr"/>
                      <a:r>
                        <a:rPr lang="en-US" sz="800" dirty="0"/>
                        <a:t>10-12m</a:t>
                      </a:r>
                    </a:p>
                  </a:txBody>
                  <a:tcPr/>
                </a:tc>
                <a:tc>
                  <a:txBody>
                    <a:bodyPr/>
                    <a:lstStyle/>
                    <a:p>
                      <a:pPr algn="ctr"/>
                      <a:r>
                        <a:rPr lang="en-US" sz="800" dirty="0">
                          <a:solidFill>
                            <a:schemeClr val="tx1"/>
                          </a:solidFill>
                        </a:rPr>
                        <a:t>10-20m</a:t>
                      </a:r>
                    </a:p>
                  </a:txBody>
                  <a:tcPr/>
                </a:tc>
                <a:tc>
                  <a:txBody>
                    <a:bodyPr/>
                    <a:lstStyle/>
                    <a:p>
                      <a:pPr algn="ctr"/>
                      <a:r>
                        <a:rPr lang="en-US" sz="800" dirty="0">
                          <a:solidFill>
                            <a:schemeClr val="tx1"/>
                          </a:solidFill>
                        </a:rPr>
                        <a:t>10-12m</a:t>
                      </a:r>
                    </a:p>
                  </a:txBody>
                  <a:tcPr/>
                </a:tc>
                <a:tc>
                  <a:txBody>
                    <a:bodyPr/>
                    <a:lstStyle/>
                    <a:p>
                      <a:pPr algn="ctr"/>
                      <a:r>
                        <a:rPr lang="en-US" sz="800" dirty="0"/>
                        <a:t>10-30m</a:t>
                      </a:r>
                      <a:endParaRPr lang="en-US" sz="800" baseline="0" dirty="0"/>
                    </a:p>
                  </a:txBody>
                  <a:tcPr/>
                </a:tc>
                <a:tc>
                  <a:txBody>
                    <a:bodyPr/>
                    <a:lstStyle/>
                    <a:p>
                      <a:pPr algn="ctr"/>
                      <a:r>
                        <a:rPr lang="en-US" sz="800" dirty="0">
                          <a:solidFill>
                            <a:schemeClr val="tx1"/>
                          </a:solidFill>
                        </a:rPr>
                        <a:t>~10m (fine</a:t>
                      </a:r>
                      <a:r>
                        <a:rPr lang="en-US" sz="800" baseline="0" dirty="0">
                          <a:solidFill>
                            <a:schemeClr val="tx1"/>
                          </a:solidFill>
                        </a:rPr>
                        <a:t> motion)</a:t>
                      </a:r>
                    </a:p>
                    <a:p>
                      <a:pPr algn="ctr"/>
                      <a:r>
                        <a:rPr lang="en-US" sz="800" baseline="0" dirty="0">
                          <a:solidFill>
                            <a:schemeClr val="tx1"/>
                          </a:solidFill>
                        </a:rPr>
                        <a:t>50m+ (broad motion)</a:t>
                      </a:r>
                    </a:p>
                  </a:txBody>
                  <a:tcPr/>
                </a:tc>
                <a:tc>
                  <a:txBody>
                    <a:bodyPr/>
                    <a:lstStyle/>
                    <a:p>
                      <a:pPr algn="ctr"/>
                      <a:r>
                        <a:rPr lang="en-US" sz="800" baseline="0" dirty="0">
                          <a:solidFill>
                            <a:schemeClr val="tx1"/>
                          </a:solidFill>
                        </a:rPr>
                        <a:t>30m+ </a:t>
                      </a:r>
                    </a:p>
                  </a:txBody>
                  <a:tcPr/>
                </a:tc>
                <a:tc>
                  <a:txBody>
                    <a:bodyPr/>
                    <a:lstStyle/>
                    <a:p>
                      <a:pPr algn="ctr"/>
                      <a:r>
                        <a:rPr lang="en-US" sz="800" baseline="0" dirty="0">
                          <a:solidFill>
                            <a:schemeClr val="tx1"/>
                          </a:solidFill>
                        </a:rPr>
                        <a:t>~6m (with lens)</a:t>
                      </a:r>
                    </a:p>
                    <a:p>
                      <a:pPr algn="ctr"/>
                      <a:r>
                        <a:rPr lang="en-US" sz="800" baseline="0" dirty="0">
                          <a:solidFill>
                            <a:schemeClr val="tx1"/>
                          </a:solidFill>
                        </a:rPr>
                        <a:t>&lt;20m (narrow FOV, increased power)</a:t>
                      </a:r>
                    </a:p>
                  </a:txBody>
                  <a:tcPr/>
                </a:tc>
                <a:extLst>
                  <a:ext uri="{0D108BD9-81ED-4DB2-BD59-A6C34878D82A}">
                    <a16:rowId xmlns:a16="http://schemas.microsoft.com/office/drawing/2014/main" xmlns="" val="10003"/>
                  </a:ext>
                </a:extLst>
              </a:tr>
              <a:tr h="243444">
                <a:tc>
                  <a:txBody>
                    <a:bodyPr/>
                    <a:lstStyle/>
                    <a:p>
                      <a:r>
                        <a:rPr lang="en-US" sz="800" dirty="0"/>
                        <a:t>Requires</a:t>
                      </a:r>
                      <a:r>
                        <a:rPr lang="en-US" sz="800" baseline="0" dirty="0"/>
                        <a:t> clear line of sight between object and sensor</a:t>
                      </a:r>
                      <a:endParaRPr lang="en-US" sz="800" dirty="0"/>
                    </a:p>
                  </a:txBody>
                  <a:tcPr/>
                </a:tc>
                <a:tc>
                  <a:txBody>
                    <a:bodyPr/>
                    <a:lstStyle/>
                    <a:p>
                      <a:pPr algn="ctr"/>
                      <a:r>
                        <a:rPr lang="en-US" sz="800" dirty="0"/>
                        <a:t>Yes</a:t>
                      </a:r>
                    </a:p>
                  </a:txBody>
                  <a:tcPr/>
                </a:tc>
                <a:tc>
                  <a:txBody>
                    <a:bodyPr/>
                    <a:lstStyle/>
                    <a:p>
                      <a:pPr algn="ctr"/>
                      <a:r>
                        <a:rPr lang="en-US" sz="800" dirty="0"/>
                        <a:t>No</a:t>
                      </a:r>
                    </a:p>
                  </a:txBody>
                  <a:tcPr/>
                </a:tc>
                <a:tc>
                  <a:txBody>
                    <a:bodyPr/>
                    <a:lstStyle/>
                    <a:p>
                      <a:pPr algn="ctr"/>
                      <a:r>
                        <a:rPr lang="en-US" sz="800" dirty="0">
                          <a:solidFill>
                            <a:schemeClr val="tx1"/>
                          </a:solidFill>
                        </a:rPr>
                        <a:t>No</a:t>
                      </a:r>
                    </a:p>
                    <a:p>
                      <a:pPr algn="ctr"/>
                      <a:r>
                        <a:rPr lang="en-US" sz="800" dirty="0">
                          <a:solidFill>
                            <a:schemeClr val="tx1"/>
                          </a:solidFill>
                        </a:rPr>
                        <a:t>(Can</a:t>
                      </a:r>
                      <a:r>
                        <a:rPr lang="en-US" sz="800" baseline="0" dirty="0">
                          <a:solidFill>
                            <a:schemeClr val="tx1"/>
                          </a:solidFill>
                        </a:rPr>
                        <a:t> be directive thru use of horn or transducer design)</a:t>
                      </a:r>
                      <a:endParaRPr lang="en-US" sz="800" dirty="0">
                        <a:solidFill>
                          <a:schemeClr val="tx1"/>
                        </a:solidFill>
                      </a:endParaRPr>
                    </a:p>
                  </a:txBody>
                  <a:tcPr/>
                </a:tc>
                <a:tc>
                  <a:txBody>
                    <a:bodyPr/>
                    <a:lstStyle/>
                    <a:p>
                      <a:pPr algn="ctr"/>
                      <a:r>
                        <a:rPr lang="en-US" sz="800" dirty="0"/>
                        <a:t>No</a:t>
                      </a:r>
                    </a:p>
                  </a:txBody>
                  <a:tcPr/>
                </a:tc>
                <a:tc>
                  <a:txBody>
                    <a:bodyPr/>
                    <a:lstStyle/>
                    <a:p>
                      <a:pPr algn="ctr"/>
                      <a:r>
                        <a:rPr lang="en-US" sz="800" dirty="0"/>
                        <a:t>No</a:t>
                      </a:r>
                    </a:p>
                  </a:txBody>
                  <a:tcPr/>
                </a:tc>
                <a:tc>
                  <a:txBody>
                    <a:bodyPr/>
                    <a:lstStyle/>
                    <a:p>
                      <a:pPr algn="ctr"/>
                      <a:r>
                        <a:rPr lang="en-US" sz="800" dirty="0"/>
                        <a:t>Yes</a:t>
                      </a:r>
                    </a:p>
                  </a:txBody>
                  <a:tcPr/>
                </a:tc>
                <a:tc>
                  <a:txBody>
                    <a:bodyPr/>
                    <a:lstStyle/>
                    <a:p>
                      <a:pPr algn="ctr"/>
                      <a:r>
                        <a:rPr lang="en-US" sz="800" dirty="0"/>
                        <a:t>Yes</a:t>
                      </a:r>
                    </a:p>
                  </a:txBody>
                  <a:tcPr/>
                </a:tc>
                <a:extLst>
                  <a:ext uri="{0D108BD9-81ED-4DB2-BD59-A6C34878D82A}">
                    <a16:rowId xmlns:a16="http://schemas.microsoft.com/office/drawing/2014/main" xmlns="" val="10004"/>
                  </a:ext>
                </a:extLst>
              </a:tr>
              <a:tr h="243444">
                <a:tc>
                  <a:txBody>
                    <a:bodyPr/>
                    <a:lstStyle/>
                    <a:p>
                      <a:r>
                        <a:rPr lang="en-US" sz="800" dirty="0"/>
                        <a:t>Power Consumption</a:t>
                      </a:r>
                    </a:p>
                  </a:txBody>
                  <a:tcPr/>
                </a:tc>
                <a:tc>
                  <a:txBody>
                    <a:bodyPr/>
                    <a:lstStyle/>
                    <a:p>
                      <a:pPr algn="ctr"/>
                      <a:r>
                        <a:rPr lang="en-US" sz="800" dirty="0"/>
                        <a:t>Lowest</a:t>
                      </a:r>
                    </a:p>
                  </a:txBody>
                  <a:tcPr/>
                </a:tc>
                <a:tc>
                  <a:txBody>
                    <a:bodyPr/>
                    <a:lstStyle/>
                    <a:p>
                      <a:pPr algn="ctr"/>
                      <a:r>
                        <a:rPr lang="en-US" sz="800" dirty="0">
                          <a:solidFill>
                            <a:schemeClr val="tx1"/>
                          </a:solidFill>
                        </a:rPr>
                        <a:t>Low</a:t>
                      </a:r>
                    </a:p>
                  </a:txBody>
                  <a:tcPr/>
                </a:tc>
                <a:tc>
                  <a:txBody>
                    <a:bodyPr/>
                    <a:lstStyle/>
                    <a:p>
                      <a:pPr algn="ctr"/>
                      <a:r>
                        <a:rPr lang="en-US" sz="800" dirty="0"/>
                        <a:t>Medium</a:t>
                      </a:r>
                    </a:p>
                  </a:txBody>
                  <a:tcPr/>
                </a:tc>
                <a:tc>
                  <a:txBody>
                    <a:bodyPr/>
                    <a:lstStyle/>
                    <a:p>
                      <a:pPr algn="ctr"/>
                      <a:r>
                        <a:rPr lang="en-US" sz="800" dirty="0"/>
                        <a:t>High</a:t>
                      </a:r>
                    </a:p>
                  </a:txBody>
                  <a:tcPr/>
                </a:tc>
                <a:tc>
                  <a:txBody>
                    <a:bodyPr/>
                    <a:lstStyle/>
                    <a:p>
                      <a:pPr algn="ctr"/>
                      <a:r>
                        <a:rPr lang="en-US" sz="800" dirty="0">
                          <a:solidFill>
                            <a:schemeClr val="tx1"/>
                          </a:solidFill>
                        </a:rPr>
                        <a:t>High</a:t>
                      </a:r>
                    </a:p>
                  </a:txBody>
                  <a:tcPr/>
                </a:tc>
                <a:tc>
                  <a:txBody>
                    <a:bodyPr/>
                    <a:lstStyle/>
                    <a:p>
                      <a:pPr algn="ctr"/>
                      <a:r>
                        <a:rPr lang="en-US" sz="800" dirty="0">
                          <a:solidFill>
                            <a:schemeClr val="tx1"/>
                          </a:solidFill>
                        </a:rPr>
                        <a:t>Medium</a:t>
                      </a:r>
                      <a:r>
                        <a:rPr lang="en-US" sz="800" baseline="0" dirty="0">
                          <a:solidFill>
                            <a:schemeClr val="tx1"/>
                          </a:solidFill>
                        </a:rPr>
                        <a:t> - High</a:t>
                      </a:r>
                      <a:endParaRPr lang="en-US" sz="800" dirty="0">
                        <a:solidFill>
                          <a:schemeClr val="tx1"/>
                        </a:solidFill>
                      </a:endParaRPr>
                    </a:p>
                  </a:txBody>
                  <a:tcPr/>
                </a:tc>
                <a:tc>
                  <a:txBody>
                    <a:bodyPr/>
                    <a:lstStyle/>
                    <a:p>
                      <a:pPr algn="ctr"/>
                      <a:r>
                        <a:rPr lang="en-US" sz="800" dirty="0">
                          <a:solidFill>
                            <a:schemeClr val="tx1"/>
                          </a:solidFill>
                        </a:rPr>
                        <a:t>Med</a:t>
                      </a:r>
                    </a:p>
                  </a:txBody>
                  <a:tcPr/>
                </a:tc>
                <a:extLst>
                  <a:ext uri="{0D108BD9-81ED-4DB2-BD59-A6C34878D82A}">
                    <a16:rowId xmlns:a16="http://schemas.microsoft.com/office/drawing/2014/main" xmlns="" val="10005"/>
                  </a:ext>
                </a:extLst>
              </a:tr>
              <a:tr h="576470">
                <a:tc>
                  <a:txBody>
                    <a:bodyPr/>
                    <a:lstStyle/>
                    <a:p>
                      <a:r>
                        <a:rPr lang="en-US" sz="800" dirty="0"/>
                        <a:t>Fine Motion</a:t>
                      </a:r>
                      <a:r>
                        <a:rPr lang="en-US" sz="800" baseline="0" dirty="0"/>
                        <a:t> Detection</a:t>
                      </a:r>
                      <a:endParaRPr lang="en-US" sz="800" dirty="0"/>
                    </a:p>
                  </a:txBody>
                  <a:tcPr/>
                </a:tc>
                <a:tc>
                  <a:txBody>
                    <a:bodyPr/>
                    <a:lstStyle/>
                    <a:p>
                      <a:pPr algn="ctr"/>
                      <a:r>
                        <a:rPr lang="en-US" sz="800" dirty="0"/>
                        <a:t>No</a:t>
                      </a:r>
                    </a:p>
                  </a:txBody>
                  <a:tcPr/>
                </a:tc>
                <a:tc>
                  <a:txBody>
                    <a:bodyPr/>
                    <a:lstStyle/>
                    <a:p>
                      <a:pPr algn="ctr"/>
                      <a:r>
                        <a:rPr lang="en-US" sz="800" dirty="0">
                          <a:solidFill>
                            <a:schemeClr val="tx1"/>
                          </a:solidFill>
                        </a:rPr>
                        <a:t>Maybe</a:t>
                      </a:r>
                      <a:r>
                        <a:rPr lang="en-US" sz="800" baseline="0" dirty="0">
                          <a:solidFill>
                            <a:schemeClr val="tx1"/>
                          </a:solidFill>
                        </a:rPr>
                        <a:t> (depends on sound level of fine motion relative to background noise)</a:t>
                      </a:r>
                      <a:endParaRPr lang="en-US" sz="800" dirty="0">
                        <a:solidFill>
                          <a:schemeClr val="tx1"/>
                        </a:solidFill>
                      </a:endParaRPr>
                    </a:p>
                  </a:txBody>
                  <a:tcPr/>
                </a:tc>
                <a:tc>
                  <a:txBody>
                    <a:bodyPr/>
                    <a:lstStyle/>
                    <a:p>
                      <a:pPr algn="ctr"/>
                      <a:r>
                        <a:rPr lang="en-US" sz="800" dirty="0">
                          <a:solidFill>
                            <a:schemeClr val="tx1"/>
                          </a:solidFill>
                        </a:rPr>
                        <a:t>No</a:t>
                      </a:r>
                    </a:p>
                  </a:txBody>
                  <a:tcPr/>
                </a:tc>
                <a:tc>
                  <a:txBody>
                    <a:bodyPr/>
                    <a:lstStyle/>
                    <a:p>
                      <a:pPr algn="ctr"/>
                      <a:r>
                        <a:rPr lang="en-US" sz="800" dirty="0">
                          <a:solidFill>
                            <a:schemeClr val="tx1"/>
                          </a:solidFill>
                        </a:rPr>
                        <a:t>Maybe</a:t>
                      </a:r>
                      <a:r>
                        <a:rPr lang="en-US" sz="800" baseline="0" dirty="0">
                          <a:solidFill>
                            <a:schemeClr val="tx1"/>
                          </a:solidFill>
                        </a:rPr>
                        <a:t> (depends on field of view)</a:t>
                      </a:r>
                      <a:endParaRPr lang="en-US" sz="800" dirty="0">
                        <a:solidFill>
                          <a:schemeClr val="tx1"/>
                        </a:solidFill>
                      </a:endParaRPr>
                    </a:p>
                  </a:txBody>
                  <a:tcPr/>
                </a:tc>
                <a:tc>
                  <a:txBody>
                    <a:bodyPr/>
                    <a:lstStyle/>
                    <a:p>
                      <a:pPr algn="ctr"/>
                      <a:r>
                        <a:rPr lang="en-US" sz="800" dirty="0"/>
                        <a:t>Yes</a:t>
                      </a:r>
                    </a:p>
                  </a:txBody>
                  <a:tcPr/>
                </a:tc>
                <a:tc>
                  <a:txBody>
                    <a:bodyPr/>
                    <a:lstStyle/>
                    <a:p>
                      <a:pPr marL="0" marR="0" indent="0" algn="ctr" defTabSz="761790" rtl="0" eaLnBrk="1" fontAlgn="auto" latinLnBrk="0" hangingPunct="1">
                        <a:lnSpc>
                          <a:spcPct val="100000"/>
                        </a:lnSpc>
                        <a:spcBef>
                          <a:spcPts val="0"/>
                        </a:spcBef>
                        <a:spcAft>
                          <a:spcPts val="0"/>
                        </a:spcAft>
                        <a:buClrTx/>
                        <a:buSzTx/>
                        <a:buFontTx/>
                        <a:buNone/>
                        <a:tabLst/>
                        <a:defRPr/>
                      </a:pPr>
                      <a:r>
                        <a:rPr lang="en-US" sz="800" dirty="0">
                          <a:solidFill>
                            <a:schemeClr val="tx1"/>
                          </a:solidFill>
                        </a:rPr>
                        <a:t>Maybe</a:t>
                      </a:r>
                      <a:r>
                        <a:rPr lang="en-US" sz="800" baseline="0" dirty="0">
                          <a:solidFill>
                            <a:schemeClr val="tx1"/>
                          </a:solidFill>
                        </a:rPr>
                        <a:t> (depends on space, zoom capabilities, and camera resolution)</a:t>
                      </a:r>
                      <a:endParaRPr lang="en-US" sz="800" dirty="0">
                        <a:solidFill>
                          <a:schemeClr val="tx1"/>
                        </a:solidFill>
                      </a:endParaRPr>
                    </a:p>
                  </a:txBody>
                  <a:tcPr/>
                </a:tc>
                <a:tc>
                  <a:txBody>
                    <a:bodyPr/>
                    <a:lstStyle/>
                    <a:p>
                      <a:pPr algn="ctr"/>
                      <a:r>
                        <a:rPr lang="en-US" sz="800" dirty="0">
                          <a:solidFill>
                            <a:schemeClr val="tx1"/>
                          </a:solidFill>
                        </a:rPr>
                        <a:t>Maybe (depends on space</a:t>
                      </a:r>
                      <a:r>
                        <a:rPr lang="en-US" sz="800" baseline="0" dirty="0">
                          <a:solidFill>
                            <a:schemeClr val="tx1"/>
                          </a:solidFill>
                        </a:rPr>
                        <a:t> and field of view)</a:t>
                      </a:r>
                      <a:endParaRPr lang="en-US" sz="800" dirty="0">
                        <a:solidFill>
                          <a:schemeClr val="tx1"/>
                        </a:solidFill>
                      </a:endParaRP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247149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2419" r="98118"/>
                    </a14:imgEffect>
                  </a14:imgLayer>
                </a14:imgProps>
              </a:ext>
              <a:ext uri="{28A0092B-C50C-407E-A947-70E740481C1C}">
                <a14:useLocalDpi xmlns:a14="http://schemas.microsoft.com/office/drawing/2010/main" val="0"/>
              </a:ext>
            </a:extLst>
          </a:blip>
          <a:srcRect/>
          <a:stretch>
            <a:fillRect/>
          </a:stretch>
        </p:blipFill>
        <p:spPr bwMode="auto">
          <a:xfrm rot="2061487">
            <a:off x="4887398" y="3357454"/>
            <a:ext cx="1941916" cy="12006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sz="2400" dirty="0"/>
              <a:t>Wien's displacement law</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4</a:t>
            </a:fld>
            <a:endParaRPr lang="en-US"/>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7685" y="601238"/>
            <a:ext cx="2895600" cy="2412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01600" y="2697887"/>
            <a:ext cx="4572000" cy="1754326"/>
          </a:xfrm>
          <a:prstGeom prst="rect">
            <a:avLst/>
          </a:prstGeom>
        </p:spPr>
        <p:txBody>
          <a:bodyPr>
            <a:spAutoFit/>
          </a:bodyPr>
          <a:lstStyle/>
          <a:p>
            <a:r>
              <a:rPr lang="en-US" dirty="0"/>
              <a:t>Mammals with a skin temperature of about </a:t>
            </a:r>
            <a:r>
              <a:rPr lang="en-US" b="1" i="1" dirty="0"/>
              <a:t>300°K</a:t>
            </a:r>
            <a:r>
              <a:rPr lang="en-US" dirty="0"/>
              <a:t> emit peak radiation at around </a:t>
            </a:r>
            <a:r>
              <a:rPr lang="en-US" b="1" i="1" dirty="0"/>
              <a:t>10 </a:t>
            </a:r>
            <a:r>
              <a:rPr lang="en-US" b="1" i="1" dirty="0" err="1"/>
              <a:t>μm</a:t>
            </a:r>
            <a:r>
              <a:rPr lang="en-US" b="1" i="1" dirty="0"/>
              <a:t> </a:t>
            </a:r>
            <a:r>
              <a:rPr lang="en-US" dirty="0"/>
              <a:t>in the </a:t>
            </a:r>
            <a:r>
              <a:rPr lang="en-US" i="1" u="sng" dirty="0"/>
              <a:t>far infrared</a:t>
            </a:r>
            <a:r>
              <a:rPr lang="en-US" dirty="0"/>
              <a:t>. This is therefore the range of infrared wavelengths that pit viper snakes and passive IR cameras must sense.</a:t>
            </a:r>
          </a:p>
        </p:txBody>
      </p:sp>
      <p:sp>
        <p:nvSpPr>
          <p:cNvPr id="5" name="Rectangle 4"/>
          <p:cNvSpPr/>
          <p:nvPr/>
        </p:nvSpPr>
        <p:spPr>
          <a:xfrm>
            <a:off x="209550" y="720637"/>
            <a:ext cx="4572000" cy="1200329"/>
          </a:xfrm>
          <a:prstGeom prst="rect">
            <a:avLst/>
          </a:prstGeom>
        </p:spPr>
        <p:txBody>
          <a:bodyPr>
            <a:spAutoFit/>
          </a:bodyPr>
          <a:lstStyle/>
          <a:p>
            <a:r>
              <a:rPr lang="en-US" dirty="0"/>
              <a:t>Black-body radiation curve for different temperatures will peak at different wavelengths that are inversely proportional to the temperature</a:t>
            </a:r>
          </a:p>
        </p:txBody>
      </p:sp>
      <p:sp>
        <p:nvSpPr>
          <p:cNvPr id="6" name="TextBox 5"/>
          <p:cNvSpPr txBox="1"/>
          <p:nvPr/>
        </p:nvSpPr>
        <p:spPr>
          <a:xfrm>
            <a:off x="6452844" y="3444364"/>
            <a:ext cx="728084" cy="707886"/>
          </a:xfrm>
          <a:prstGeom prst="rect">
            <a:avLst/>
          </a:prstGeom>
          <a:noFill/>
        </p:spPr>
        <p:txBody>
          <a:bodyPr wrap="none" rtlCol="0">
            <a:spAutoFit/>
          </a:bodyPr>
          <a:lstStyle/>
          <a:p>
            <a:r>
              <a:rPr lang="en-US" sz="4000" dirty="0">
                <a:sym typeface="Wingdings" panose="05000000000000000000" pitchFamily="2" charset="2"/>
              </a:rPr>
              <a:t></a:t>
            </a:r>
            <a:endParaRPr lang="en-US" sz="4000" dirty="0"/>
          </a:p>
        </p:txBody>
      </p:sp>
      <mc:AlternateContent xmlns:mc="http://schemas.openxmlformats.org/markup-compatibility/2006" xmlns:a14="http://schemas.microsoft.com/office/drawing/2010/main">
        <mc:Choice Requires="a14">
          <p:sp>
            <p:nvSpPr>
              <p:cNvPr id="7" name="TextBox 6"/>
              <p:cNvSpPr txBox="1"/>
              <p:nvPr/>
            </p:nvSpPr>
            <p:spPr>
              <a:xfrm>
                <a:off x="2608580" y="2137482"/>
                <a:ext cx="185659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a:rPr>
                        <m:t>𝒃</m:t>
                      </m:r>
                      <m:r>
                        <a:rPr lang="en-US" b="1" i="1" smtClean="0">
                          <a:latin typeface="Cambria Math"/>
                          <a:ea typeface="Cambria Math"/>
                        </a:rPr>
                        <m:t>≈</m:t>
                      </m:r>
                      <m:r>
                        <a:rPr lang="en-US" b="1" i="1" smtClean="0">
                          <a:latin typeface="Cambria Math"/>
                          <a:ea typeface="Cambria Math"/>
                        </a:rPr>
                        <m:t>𝟐𝟖𝟗𝟖</m:t>
                      </m:r>
                      <m:r>
                        <a:rPr lang="en-US" b="1" i="1" smtClean="0">
                          <a:latin typeface="Cambria Math"/>
                          <a:ea typeface="Cambria Math"/>
                        </a:rPr>
                        <m:t> µ</m:t>
                      </m:r>
                      <m:r>
                        <a:rPr lang="en-US" b="1" i="1" smtClean="0">
                          <a:latin typeface="Cambria Math"/>
                          <a:ea typeface="Cambria Math"/>
                        </a:rPr>
                        <m:t>𝒎</m:t>
                      </m:r>
                      <m:r>
                        <a:rPr lang="en-US" b="1" i="1" smtClean="0">
                          <a:latin typeface="Cambria Math"/>
                          <a:ea typeface="Cambria Math"/>
                        </a:rPr>
                        <m:t> </m:t>
                      </m:r>
                      <m:r>
                        <a:rPr lang="en-US" b="1" i="1" smtClean="0">
                          <a:latin typeface="Cambria Math"/>
                          <a:ea typeface="Cambria Math"/>
                        </a:rPr>
                        <m:t>𝑲</m:t>
                      </m:r>
                    </m:oMath>
                  </m:oMathPara>
                </a14:m>
                <a:endParaRPr lang="en-US" b="1" dirty="0"/>
              </a:p>
            </p:txBody>
          </p:sp>
        </mc:Choice>
        <mc:Fallback xmlns="">
          <p:sp>
            <p:nvSpPr>
              <p:cNvPr id="7" name="TextBox 6"/>
              <p:cNvSpPr txBox="1">
                <a:spLocks noRot="1" noChangeAspect="1" noMove="1" noResize="1" noEditPoints="1" noAdjustHandles="1" noChangeArrowheads="1" noChangeShapeType="1" noTextEdit="1"/>
              </p:cNvSpPr>
              <p:nvPr/>
            </p:nvSpPr>
            <p:spPr>
              <a:xfrm>
                <a:off x="2608580" y="2137482"/>
                <a:ext cx="1856598" cy="369332"/>
              </a:xfrm>
              <a:prstGeom prst="rect">
                <a:avLst/>
              </a:prstGeom>
              <a:blipFill rotWithShape="1">
                <a:blip r:embed="rId5"/>
                <a:stretch>
                  <a:fillRect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660877" y="2013922"/>
                <a:ext cx="1181606" cy="61645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l-GR" b="1" i="1" smtClean="0">
                              <a:latin typeface="Cambria Math"/>
                            </a:rPr>
                          </m:ctrlPr>
                        </m:sSubPr>
                        <m:e>
                          <m:r>
                            <a:rPr lang="el-GR" b="1" i="1" smtClean="0">
                              <a:latin typeface="Cambria Math"/>
                            </a:rPr>
                            <m:t>𝝀</m:t>
                          </m:r>
                        </m:e>
                        <m:sub>
                          <m:r>
                            <a:rPr lang="en-US" b="1" i="1" smtClean="0">
                              <a:latin typeface="Cambria Math"/>
                            </a:rPr>
                            <m:t>𝒎𝒂𝒙</m:t>
                          </m:r>
                        </m:sub>
                      </m:sSub>
                      <m:r>
                        <a:rPr lang="en-US" b="1" i="1" smtClean="0">
                          <a:latin typeface="Cambria Math"/>
                        </a:rPr>
                        <m:t>=</m:t>
                      </m:r>
                      <m:f>
                        <m:fPr>
                          <m:ctrlPr>
                            <a:rPr lang="en-US" b="1" i="1" smtClean="0">
                              <a:latin typeface="Cambria Math"/>
                            </a:rPr>
                          </m:ctrlPr>
                        </m:fPr>
                        <m:num>
                          <m:r>
                            <a:rPr lang="en-US" b="1" i="1" smtClean="0">
                              <a:latin typeface="Cambria Math"/>
                            </a:rPr>
                            <m:t>𝒃</m:t>
                          </m:r>
                        </m:num>
                        <m:den>
                          <m:r>
                            <a:rPr lang="en-US" b="1" i="1" smtClean="0">
                              <a:latin typeface="Cambria Math"/>
                            </a:rPr>
                            <m:t>𝑻</m:t>
                          </m:r>
                        </m:den>
                      </m:f>
                    </m:oMath>
                  </m:oMathPara>
                </a14:m>
                <a:endParaRPr lang="en-US" b="1" dirty="0"/>
              </a:p>
            </p:txBody>
          </p:sp>
        </mc:Choice>
        <mc:Fallback xmlns="">
          <p:sp>
            <p:nvSpPr>
              <p:cNvPr id="8" name="TextBox 7"/>
              <p:cNvSpPr txBox="1">
                <a:spLocks noRot="1" noChangeAspect="1" noMove="1" noResize="1" noEditPoints="1" noAdjustHandles="1" noChangeArrowheads="1" noChangeShapeType="1" noTextEdit="1"/>
              </p:cNvSpPr>
              <p:nvPr/>
            </p:nvSpPr>
            <p:spPr>
              <a:xfrm>
                <a:off x="660877" y="2013922"/>
                <a:ext cx="1181606" cy="616451"/>
              </a:xfrm>
              <a:prstGeom prst="rect">
                <a:avLst/>
              </a:prstGeom>
              <a:blipFill rotWithShape="1">
                <a:blip r:embed="rId6"/>
                <a:stretch>
                  <a:fillRect/>
                </a:stretch>
              </a:blipFill>
            </p:spPr>
            <p:txBody>
              <a:bodyPr/>
              <a:lstStyle/>
              <a:p>
                <a:r>
                  <a:rPr lang="en-US">
                    <a:noFill/>
                  </a:rPr>
                  <a:t> </a:t>
                </a:r>
              </a:p>
            </p:txBody>
          </p:sp>
        </mc:Fallback>
      </mc:AlternateContent>
      <p:pic>
        <p:nvPicPr>
          <p:cNvPr id="12" name="Picture 11"/>
          <p:cNvPicPr>
            <a:picLocks noChangeAspect="1"/>
          </p:cNvPicPr>
          <p:nvPr/>
        </p:nvPicPr>
        <p:blipFill rotWithShape="1">
          <a:blip r:embed="rId7">
            <a:extLst>
              <a:ext uri="{28A0092B-C50C-407E-A947-70E740481C1C}">
                <a14:useLocalDpi xmlns:a14="http://schemas.microsoft.com/office/drawing/2010/main" val="0"/>
              </a:ext>
            </a:extLst>
          </a:blip>
          <a:srcRect t="1868" b="36642"/>
          <a:stretch/>
        </p:blipFill>
        <p:spPr>
          <a:xfrm>
            <a:off x="7137233" y="3051447"/>
            <a:ext cx="1411910" cy="1582268"/>
          </a:xfrm>
          <a:prstGeom prst="rect">
            <a:avLst/>
          </a:prstGeom>
        </p:spPr>
      </p:pic>
      <p:sp>
        <p:nvSpPr>
          <p:cNvPr id="9" name="TextBox 8"/>
          <p:cNvSpPr txBox="1"/>
          <p:nvPr/>
        </p:nvSpPr>
        <p:spPr>
          <a:xfrm>
            <a:off x="8050064" y="1913987"/>
            <a:ext cx="689088" cy="830997"/>
          </a:xfrm>
          <a:prstGeom prst="rect">
            <a:avLst/>
          </a:prstGeom>
          <a:noFill/>
        </p:spPr>
        <p:txBody>
          <a:bodyPr wrap="square" rtlCol="0">
            <a:spAutoFit/>
          </a:bodyPr>
          <a:lstStyle/>
          <a:p>
            <a:r>
              <a:rPr lang="en-US" sz="800" i="1" dirty="0">
                <a:solidFill>
                  <a:srgbClr val="AAAAAA"/>
                </a:solidFill>
              </a:rPr>
              <a:t>Credit:</a:t>
            </a:r>
            <a:r>
              <a:rPr lang="en-US" sz="800" i="1" dirty="0">
                <a:solidFill>
                  <a:srgbClr val="AAAAAA"/>
                </a:solidFill>
                <a:hlinkClick r:id="rId8"/>
              </a:rPr>
              <a:t/>
            </a:r>
            <a:br>
              <a:rPr lang="en-US" sz="800" i="1" dirty="0">
                <a:solidFill>
                  <a:srgbClr val="AAAAAA"/>
                </a:solidFill>
                <a:hlinkClick r:id="rId8"/>
              </a:rPr>
            </a:br>
            <a:r>
              <a:rPr lang="en-US" sz="800" i="1" dirty="0">
                <a:solidFill>
                  <a:srgbClr val="AAAAAA"/>
                </a:solidFill>
                <a:hlinkClick r:id="rId8"/>
              </a:rPr>
              <a:t>4C</a:t>
            </a:r>
            <a:r>
              <a:rPr lang="en-US" sz="800" i="1" dirty="0">
                <a:solidFill>
                  <a:srgbClr val="AAAAAA"/>
                </a:solidFill>
              </a:rPr>
              <a:t>, </a:t>
            </a:r>
            <a:r>
              <a:rPr lang="en-US" sz="800" i="1" dirty="0">
                <a:solidFill>
                  <a:srgbClr val="AAAAAA"/>
                </a:solidFill>
                <a:hlinkClick r:id="rId9"/>
              </a:rPr>
              <a:t>CC BY-SA 3.0</a:t>
            </a:r>
            <a:r>
              <a:rPr lang="en-US" sz="800" i="1" dirty="0">
                <a:solidFill>
                  <a:srgbClr val="AAAAAA"/>
                </a:solidFill>
              </a:rPr>
              <a:t>, via Wikimedia Commons</a:t>
            </a:r>
          </a:p>
        </p:txBody>
      </p:sp>
    </p:spTree>
    <p:extLst>
      <p:ext uri="{BB962C8B-B14F-4D97-AF65-F5344CB8AC3E}">
        <p14:creationId xmlns:p14="http://schemas.microsoft.com/office/powerpoint/2010/main" val="22932029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775" y="11753"/>
            <a:ext cx="8458200" cy="610791"/>
          </a:xfrm>
        </p:spPr>
        <p:txBody>
          <a:bodyPr/>
          <a:lstStyle/>
          <a:p>
            <a:pPr algn="ctr"/>
            <a:r>
              <a:rPr lang="en-US" sz="2400" dirty="0"/>
              <a:t>Motion sensor technology comparison (cont.)</a:t>
            </a:r>
            <a:endParaRPr lang="en-US" sz="20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52426"/>
              </p:ext>
            </p:extLst>
          </p:nvPr>
        </p:nvGraphicFramePr>
        <p:xfrm>
          <a:off x="0" y="540691"/>
          <a:ext cx="9144000" cy="4073295"/>
        </p:xfrm>
        <a:graphic>
          <a:graphicData uri="http://schemas.openxmlformats.org/drawingml/2006/table">
            <a:tbl>
              <a:tblPr firstRow="1" bandRow="1">
                <a:tableStyleId>{5C22544A-7EE6-4342-B048-85BDC9FD1C3A}</a:tableStyleId>
              </a:tblPr>
              <a:tblGrid>
                <a:gridCol w="904126">
                  <a:extLst>
                    <a:ext uri="{9D8B030D-6E8A-4147-A177-3AD203B41FA5}">
                      <a16:colId xmlns:a16="http://schemas.microsoft.com/office/drawing/2014/main" xmlns="" val="20000"/>
                    </a:ext>
                  </a:extLst>
                </a:gridCol>
                <a:gridCol w="1017141">
                  <a:extLst>
                    <a:ext uri="{9D8B030D-6E8A-4147-A177-3AD203B41FA5}">
                      <a16:colId xmlns:a16="http://schemas.microsoft.com/office/drawing/2014/main" xmlns="" val="20001"/>
                    </a:ext>
                  </a:extLst>
                </a:gridCol>
                <a:gridCol w="1222625">
                  <a:extLst>
                    <a:ext uri="{9D8B030D-6E8A-4147-A177-3AD203B41FA5}">
                      <a16:colId xmlns:a16="http://schemas.microsoft.com/office/drawing/2014/main" xmlns="" val="20002"/>
                    </a:ext>
                  </a:extLst>
                </a:gridCol>
                <a:gridCol w="1212351">
                  <a:extLst>
                    <a:ext uri="{9D8B030D-6E8A-4147-A177-3AD203B41FA5}">
                      <a16:colId xmlns:a16="http://schemas.microsoft.com/office/drawing/2014/main" xmlns="" val="20003"/>
                    </a:ext>
                  </a:extLst>
                </a:gridCol>
                <a:gridCol w="1284269">
                  <a:extLst>
                    <a:ext uri="{9D8B030D-6E8A-4147-A177-3AD203B41FA5}">
                      <a16:colId xmlns:a16="http://schemas.microsoft.com/office/drawing/2014/main" xmlns="" val="20004"/>
                    </a:ext>
                  </a:extLst>
                </a:gridCol>
                <a:gridCol w="1232899">
                  <a:extLst>
                    <a:ext uri="{9D8B030D-6E8A-4147-A177-3AD203B41FA5}">
                      <a16:colId xmlns:a16="http://schemas.microsoft.com/office/drawing/2014/main" xmlns="" val="20005"/>
                    </a:ext>
                  </a:extLst>
                </a:gridCol>
                <a:gridCol w="1191802">
                  <a:extLst>
                    <a:ext uri="{9D8B030D-6E8A-4147-A177-3AD203B41FA5}">
                      <a16:colId xmlns:a16="http://schemas.microsoft.com/office/drawing/2014/main" xmlns="" val="20006"/>
                    </a:ext>
                  </a:extLst>
                </a:gridCol>
                <a:gridCol w="1078787">
                  <a:extLst>
                    <a:ext uri="{9D8B030D-6E8A-4147-A177-3AD203B41FA5}">
                      <a16:colId xmlns:a16="http://schemas.microsoft.com/office/drawing/2014/main" xmlns="" val="20007"/>
                    </a:ext>
                  </a:extLst>
                </a:gridCol>
              </a:tblGrid>
              <a:tr h="235990">
                <a:tc>
                  <a:txBody>
                    <a:bodyPr/>
                    <a:lstStyle/>
                    <a:p>
                      <a:endParaRPr lang="en-US" sz="1200" dirty="0"/>
                    </a:p>
                  </a:txBody>
                  <a:tcPr/>
                </a:tc>
                <a:tc>
                  <a:txBody>
                    <a:bodyPr/>
                    <a:lstStyle/>
                    <a:p>
                      <a:pPr algn="ctr"/>
                      <a:r>
                        <a:rPr lang="en-US" sz="1200" dirty="0"/>
                        <a:t>PIR</a:t>
                      </a:r>
                    </a:p>
                  </a:txBody>
                  <a:tcPr/>
                </a:tc>
                <a:tc>
                  <a:txBody>
                    <a:bodyPr/>
                    <a:lstStyle/>
                    <a:p>
                      <a:pPr algn="ctr"/>
                      <a:r>
                        <a:rPr lang="en-US" sz="1200" dirty="0" err="1"/>
                        <a:t>Microphonics</a:t>
                      </a:r>
                      <a:endParaRPr lang="en-US" sz="1200" dirty="0"/>
                    </a:p>
                  </a:txBody>
                  <a:tcPr/>
                </a:tc>
                <a:tc>
                  <a:txBody>
                    <a:bodyPr/>
                    <a:lstStyle/>
                    <a:p>
                      <a:pPr algn="ctr"/>
                      <a:r>
                        <a:rPr lang="en-US" sz="1200" dirty="0"/>
                        <a:t>Ultrasonic</a:t>
                      </a:r>
                    </a:p>
                  </a:txBody>
                  <a:tcPr/>
                </a:tc>
                <a:tc>
                  <a:txBody>
                    <a:bodyPr/>
                    <a:lstStyle/>
                    <a:p>
                      <a:pPr algn="ctr"/>
                      <a:r>
                        <a:rPr lang="en-US" sz="1200" dirty="0"/>
                        <a:t>Microwave</a:t>
                      </a:r>
                    </a:p>
                  </a:txBody>
                  <a:tcPr/>
                </a:tc>
                <a:tc>
                  <a:txBody>
                    <a:bodyPr/>
                    <a:lstStyle/>
                    <a:p>
                      <a:pPr algn="ctr"/>
                      <a:r>
                        <a:rPr lang="en-US" sz="1200" dirty="0" err="1"/>
                        <a:t>mmWave</a:t>
                      </a:r>
                      <a:endParaRPr lang="en-US" sz="1200" dirty="0"/>
                    </a:p>
                  </a:txBody>
                  <a:tcPr/>
                </a:tc>
                <a:tc>
                  <a:txBody>
                    <a:bodyPr/>
                    <a:lstStyle/>
                    <a:p>
                      <a:pPr algn="ctr"/>
                      <a:r>
                        <a:rPr lang="en-US" sz="1200" dirty="0"/>
                        <a:t>Camera</a:t>
                      </a:r>
                    </a:p>
                  </a:txBody>
                  <a:tcPr/>
                </a:tc>
                <a:tc>
                  <a:txBody>
                    <a:bodyPr/>
                    <a:lstStyle/>
                    <a:p>
                      <a:pPr algn="ctr"/>
                      <a:r>
                        <a:rPr lang="en-US" sz="1200" dirty="0"/>
                        <a:t>TOF</a:t>
                      </a:r>
                    </a:p>
                  </a:txBody>
                  <a:tcPr/>
                </a:tc>
                <a:extLst>
                  <a:ext uri="{0D108BD9-81ED-4DB2-BD59-A6C34878D82A}">
                    <a16:rowId xmlns:a16="http://schemas.microsoft.com/office/drawing/2014/main" xmlns="" val="10000"/>
                  </a:ext>
                </a:extLst>
              </a:tr>
              <a:tr h="1966584">
                <a:tc>
                  <a:txBody>
                    <a:bodyPr/>
                    <a:lstStyle/>
                    <a:p>
                      <a:r>
                        <a:rPr lang="en-US" sz="800" dirty="0"/>
                        <a:t>Major</a:t>
                      </a:r>
                      <a:r>
                        <a:rPr lang="en-US" sz="800" baseline="0" dirty="0"/>
                        <a:t> Performance Advantages</a:t>
                      </a:r>
                      <a:endParaRPr lang="en-US" sz="800" dirty="0"/>
                    </a:p>
                  </a:txBody>
                  <a:tcPr/>
                </a:tc>
                <a:tc>
                  <a:txBody>
                    <a:bodyPr/>
                    <a:lstStyle/>
                    <a:p>
                      <a:pPr marL="171450" indent="-171450" algn="l">
                        <a:buFont typeface="Arial" panose="020B0604020202020204" pitchFamily="34" charset="0"/>
                        <a:buChar char="•"/>
                      </a:pPr>
                      <a:r>
                        <a:rPr lang="en-US" sz="800" dirty="0"/>
                        <a:t>Lowest</a:t>
                      </a:r>
                      <a:r>
                        <a:rPr lang="en-US" sz="800" baseline="0" dirty="0"/>
                        <a:t> Cost</a:t>
                      </a:r>
                    </a:p>
                    <a:p>
                      <a:pPr marL="171450" indent="-171450" algn="l">
                        <a:buFont typeface="Arial" panose="020B0604020202020204" pitchFamily="34" charset="0"/>
                        <a:buChar char="•"/>
                      </a:pPr>
                      <a:r>
                        <a:rPr lang="en-US" sz="800" baseline="0" dirty="0"/>
                        <a:t>Lowest Power (passive sensing)</a:t>
                      </a:r>
                    </a:p>
                    <a:p>
                      <a:pPr marL="171450" indent="-171450" algn="l">
                        <a:buFont typeface="Arial" panose="020B0604020202020204" pitchFamily="34" charset="0"/>
                        <a:buChar char="•"/>
                      </a:pPr>
                      <a:r>
                        <a:rPr lang="en-US" sz="800" baseline="0" dirty="0"/>
                        <a:t>reasonable range</a:t>
                      </a:r>
                      <a:endParaRPr lang="en-US" sz="800" dirty="0"/>
                    </a:p>
                  </a:txBody>
                  <a:tcPr/>
                </a:tc>
                <a:tc>
                  <a:txBody>
                    <a:bodyPr/>
                    <a:lstStyle/>
                    <a:p>
                      <a:pPr marL="171450" indent="-171450" algn="l">
                        <a:buFont typeface="Arial" panose="020B0604020202020204" pitchFamily="34" charset="0"/>
                        <a:buChar char="•"/>
                      </a:pPr>
                      <a:r>
                        <a:rPr lang="en-US" sz="800" dirty="0"/>
                        <a:t>Passive sensing of sound waves</a:t>
                      </a:r>
                    </a:p>
                    <a:p>
                      <a:pPr marL="171450" indent="-171450" algn="l">
                        <a:buFont typeface="Arial" panose="020B0604020202020204" pitchFamily="34" charset="0"/>
                        <a:buChar char="•"/>
                      </a:pPr>
                      <a:r>
                        <a:rPr lang="en-US" sz="800" dirty="0"/>
                        <a:t>With signal processing, capable of masking non-human sounds</a:t>
                      </a:r>
                    </a:p>
                  </a:txBody>
                  <a:tcPr/>
                </a:tc>
                <a:tc>
                  <a:txBody>
                    <a:bodyPr/>
                    <a:lstStyle/>
                    <a:p>
                      <a:pPr marL="171450" indent="-171450" algn="l">
                        <a:buFont typeface="Arial" panose="020B0604020202020204" pitchFamily="34" charset="0"/>
                        <a:buChar char="•"/>
                      </a:pPr>
                      <a:r>
                        <a:rPr lang="en-US" sz="800" dirty="0"/>
                        <a:t>Capable of measuring</a:t>
                      </a:r>
                      <a:r>
                        <a:rPr lang="en-US" sz="800" baseline="0" dirty="0"/>
                        <a:t> the speed of object’s motion</a:t>
                      </a:r>
                    </a:p>
                    <a:p>
                      <a:pPr marL="171450" indent="-171450" algn="l">
                        <a:buFont typeface="Arial" panose="020B0604020202020204" pitchFamily="34" charset="0"/>
                        <a:buChar char="•"/>
                      </a:pPr>
                      <a:r>
                        <a:rPr lang="en-US" sz="800" baseline="0" dirty="0"/>
                        <a:t>Capable of detecting stationary objects</a:t>
                      </a:r>
                    </a:p>
                    <a:p>
                      <a:pPr marL="171450" indent="-171450" algn="l">
                        <a:buFont typeface="Arial" panose="020B0604020202020204" pitchFamily="34" charset="0"/>
                        <a:buChar char="•"/>
                      </a:pPr>
                      <a:r>
                        <a:rPr lang="en-US" sz="800" baseline="0" dirty="0">
                          <a:solidFill>
                            <a:schemeClr val="tx1"/>
                          </a:solidFill>
                        </a:rPr>
                        <a:t>Can “see” around corners</a:t>
                      </a:r>
                      <a:endParaRPr lang="en-US" sz="800" dirty="0">
                        <a:solidFill>
                          <a:schemeClr val="tx1"/>
                        </a:solidFill>
                      </a:endParaRPr>
                    </a:p>
                  </a:txBody>
                  <a:tcPr/>
                </a:tc>
                <a:tc>
                  <a:txBody>
                    <a:bodyPr/>
                    <a:lstStyle/>
                    <a:p>
                      <a:pPr marL="171450" marR="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dirty="0"/>
                        <a:t>Capable of measuring</a:t>
                      </a:r>
                      <a:r>
                        <a:rPr lang="en-US" sz="800" baseline="0" dirty="0"/>
                        <a:t> the speed of object’s motion</a:t>
                      </a:r>
                    </a:p>
                    <a:p>
                      <a:pPr marL="171450" marR="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aseline="0" dirty="0"/>
                        <a:t>Capable of detecting stationary objects</a:t>
                      </a:r>
                    </a:p>
                    <a:p>
                      <a:pPr marL="171450" marR="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aseline="0" dirty="0"/>
                        <a:t>Can “see” through walls</a:t>
                      </a:r>
                      <a:endParaRPr lang="en-US" sz="800" dirty="0"/>
                    </a:p>
                  </a:txBody>
                  <a:tcPr/>
                </a:tc>
                <a:tc>
                  <a:txBody>
                    <a:bodyPr/>
                    <a:lstStyle/>
                    <a:p>
                      <a:pPr marL="171450" marR="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dirty="0">
                          <a:solidFill>
                            <a:schemeClr val="tx1"/>
                          </a:solidFill>
                        </a:rPr>
                        <a:t>Capable of measuring</a:t>
                      </a:r>
                      <a:r>
                        <a:rPr lang="en-US" sz="800" baseline="0" dirty="0">
                          <a:solidFill>
                            <a:schemeClr val="tx1"/>
                          </a:solidFill>
                        </a:rPr>
                        <a:t> the speed of object’s motion</a:t>
                      </a:r>
                    </a:p>
                    <a:p>
                      <a:pPr marL="171450" marR="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aseline="0" dirty="0">
                          <a:solidFill>
                            <a:schemeClr val="tx1"/>
                          </a:solidFill>
                        </a:rPr>
                        <a:t>Capable of detecting stationary objects</a:t>
                      </a:r>
                    </a:p>
                    <a:p>
                      <a:pPr marL="171450" marR="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aseline="0" dirty="0">
                          <a:solidFill>
                            <a:schemeClr val="tx1"/>
                          </a:solidFill>
                        </a:rPr>
                        <a:t>Can “see” through walls</a:t>
                      </a:r>
                    </a:p>
                    <a:p>
                      <a:pPr marL="171450" marR="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aseline="0" dirty="0">
                          <a:solidFill>
                            <a:schemeClr val="tx1"/>
                          </a:solidFill>
                        </a:rPr>
                        <a:t>Capable of measuring angle of approach and distance</a:t>
                      </a:r>
                    </a:p>
                    <a:p>
                      <a:pPr marL="171450" marR="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baseline="0" dirty="0">
                          <a:solidFill>
                            <a:schemeClr val="tx1"/>
                          </a:solidFill>
                        </a:rPr>
                        <a:t>Carrier can be used to enable  additional services</a:t>
                      </a:r>
                      <a:endParaRPr lang="en-US" sz="800" dirty="0">
                        <a:solidFill>
                          <a:schemeClr val="tx1"/>
                        </a:solidFill>
                      </a:endParaRPr>
                    </a:p>
                  </a:txBody>
                  <a:tcPr/>
                </a:tc>
                <a:tc>
                  <a:txBody>
                    <a:bodyPr/>
                    <a:lstStyle/>
                    <a:p>
                      <a:pPr marL="171450" indent="-171450" algn="l">
                        <a:buFont typeface="Arial" panose="020B0604020202020204" pitchFamily="34" charset="0"/>
                        <a:buChar char="•"/>
                      </a:pPr>
                      <a:r>
                        <a:rPr lang="en-US" sz="800" dirty="0"/>
                        <a:t>For systems with a camera,</a:t>
                      </a:r>
                      <a:r>
                        <a:rPr lang="en-US" sz="800" baseline="0" dirty="0"/>
                        <a:t> no additional sensors are required for motion sensing</a:t>
                      </a:r>
                    </a:p>
                    <a:p>
                      <a:pPr marL="171450" indent="-171450" algn="l">
                        <a:buFont typeface="Arial" panose="020B0604020202020204" pitchFamily="34" charset="0"/>
                        <a:buChar char="•"/>
                      </a:pPr>
                      <a:r>
                        <a:rPr lang="en-US" sz="800" baseline="0" dirty="0"/>
                        <a:t>Motion events can be recorded and replayed</a:t>
                      </a:r>
                      <a:endParaRPr lang="en-US" sz="800" dirty="0"/>
                    </a:p>
                  </a:txBody>
                  <a:tcPr/>
                </a:tc>
                <a:tc>
                  <a:txBody>
                    <a:bodyPr/>
                    <a:lstStyle/>
                    <a:p>
                      <a:pPr marL="171450" indent="-171450" algn="l">
                        <a:buFont typeface="Arial" panose="020B0604020202020204" pitchFamily="34" charset="0"/>
                        <a:buChar char="•"/>
                      </a:pPr>
                      <a:r>
                        <a:rPr lang="en-US" sz="800" baseline="0" dirty="0">
                          <a:solidFill>
                            <a:schemeClr val="tx1"/>
                          </a:solidFill>
                        </a:rPr>
                        <a:t>Capable of precise distance measurements</a:t>
                      </a:r>
                    </a:p>
                    <a:p>
                      <a:pPr marL="171450" indent="-171450" algn="l">
                        <a:buFont typeface="Arial" panose="020B0604020202020204" pitchFamily="34" charset="0"/>
                        <a:buChar char="•"/>
                      </a:pPr>
                      <a:r>
                        <a:rPr lang="en-US" sz="800" baseline="0" dirty="0">
                          <a:solidFill>
                            <a:schemeClr val="tx1"/>
                          </a:solidFill>
                        </a:rPr>
                        <a:t>Capable of detecting stationary objects</a:t>
                      </a:r>
                      <a:endParaRPr lang="en-US" sz="800" dirty="0">
                        <a:solidFill>
                          <a:schemeClr val="tx1"/>
                        </a:solidFill>
                      </a:endParaRPr>
                    </a:p>
                  </a:txBody>
                  <a:tcPr/>
                </a:tc>
                <a:extLst>
                  <a:ext uri="{0D108BD9-81ED-4DB2-BD59-A6C34878D82A}">
                    <a16:rowId xmlns:a16="http://schemas.microsoft.com/office/drawing/2014/main" xmlns="" val="10001"/>
                  </a:ext>
                </a:extLst>
              </a:tr>
              <a:tr h="1756815">
                <a:tc>
                  <a:txBody>
                    <a:bodyPr/>
                    <a:lstStyle/>
                    <a:p>
                      <a:r>
                        <a:rPr lang="en-US" sz="800" dirty="0"/>
                        <a:t>Major</a:t>
                      </a:r>
                      <a:r>
                        <a:rPr lang="en-US" sz="800" baseline="0" dirty="0"/>
                        <a:t> Performance Disadvantages</a:t>
                      </a:r>
                      <a:endParaRPr lang="en-US" sz="800" dirty="0"/>
                    </a:p>
                  </a:txBody>
                  <a:tcPr/>
                </a:tc>
                <a:tc>
                  <a:txBody>
                    <a:bodyPr/>
                    <a:lstStyle/>
                    <a:p>
                      <a:pPr marL="171450" indent="-171450" algn="l">
                        <a:buFont typeface="Arial" panose="020B0604020202020204" pitchFamily="34" charset="0"/>
                        <a:buChar char="•"/>
                      </a:pPr>
                      <a:r>
                        <a:rPr lang="en-US" sz="800" dirty="0"/>
                        <a:t>Sensitive to false triggering for anything creating changes in temperature or white light</a:t>
                      </a:r>
                    </a:p>
                    <a:p>
                      <a:pPr marL="171450" indent="-171450" algn="l">
                        <a:buFont typeface="Arial" panose="020B0604020202020204" pitchFamily="34" charset="0"/>
                        <a:buChar char="•"/>
                      </a:pPr>
                      <a:r>
                        <a:rPr lang="en-US" sz="800" baseline="0" dirty="0"/>
                        <a:t>L</a:t>
                      </a:r>
                      <a:r>
                        <a:rPr lang="en-US" sz="800" dirty="0"/>
                        <a:t>ong time constant</a:t>
                      </a:r>
                    </a:p>
                  </a:txBody>
                  <a:tcPr/>
                </a:tc>
                <a:tc>
                  <a:txBody>
                    <a:bodyPr/>
                    <a:lstStyle/>
                    <a:p>
                      <a:pPr marL="171450" indent="-171450" algn="l">
                        <a:buFont typeface="Arial" panose="020B0604020202020204" pitchFamily="34" charset="0"/>
                        <a:buChar char="•"/>
                      </a:pPr>
                      <a:r>
                        <a:rPr lang="en-US" sz="800" dirty="0"/>
                        <a:t>Loss of</a:t>
                      </a:r>
                      <a:r>
                        <a:rPr lang="en-US" sz="800" baseline="0" dirty="0"/>
                        <a:t> sensitivity (SNR) in environments with high ambient noise</a:t>
                      </a:r>
                      <a:endParaRPr lang="en-US" sz="800" dirty="0"/>
                    </a:p>
                  </a:txBody>
                  <a:tcPr/>
                </a:tc>
                <a:tc>
                  <a:txBody>
                    <a:bodyPr/>
                    <a:lstStyle/>
                    <a:p>
                      <a:pPr marL="171450" indent="-171450" algn="l">
                        <a:buFont typeface="Arial" panose="020B0604020202020204" pitchFamily="34" charset="0"/>
                        <a:buChar char="•"/>
                      </a:pPr>
                      <a:r>
                        <a:rPr lang="en-US" sz="800" dirty="0">
                          <a:solidFill>
                            <a:schemeClr val="tx1"/>
                          </a:solidFill>
                        </a:rPr>
                        <a:t>Can detect motion of objects outside of the desired</a:t>
                      </a:r>
                      <a:r>
                        <a:rPr lang="en-US" sz="800" baseline="0" dirty="0">
                          <a:solidFill>
                            <a:schemeClr val="tx1"/>
                          </a:solidFill>
                        </a:rPr>
                        <a:t> </a:t>
                      </a:r>
                      <a:r>
                        <a:rPr lang="en-US" sz="800" dirty="0">
                          <a:solidFill>
                            <a:schemeClr val="tx1"/>
                          </a:solidFill>
                        </a:rPr>
                        <a:t>field of detection by reflection around corners</a:t>
                      </a:r>
                    </a:p>
                    <a:p>
                      <a:pPr marL="171450" indent="-171450" algn="l">
                        <a:buFont typeface="Arial" panose="020B0604020202020204" pitchFamily="34" charset="0"/>
                        <a:buChar char="•"/>
                      </a:pPr>
                      <a:r>
                        <a:rPr lang="en-US" sz="800" dirty="0">
                          <a:solidFill>
                            <a:schemeClr val="tx1"/>
                          </a:solidFill>
                        </a:rPr>
                        <a:t>Will</a:t>
                      </a:r>
                      <a:r>
                        <a:rPr lang="en-US" sz="800" baseline="0" dirty="0">
                          <a:solidFill>
                            <a:schemeClr val="tx1"/>
                          </a:solidFill>
                        </a:rPr>
                        <a:t> detect motion of </a:t>
                      </a:r>
                      <a:r>
                        <a:rPr lang="en-US" sz="800" baseline="0" dirty="0"/>
                        <a:t>inanimate objects</a:t>
                      </a:r>
                    </a:p>
                    <a:p>
                      <a:pPr marL="171450" indent="-171450" algn="l">
                        <a:buFont typeface="Arial" panose="020B0604020202020204" pitchFamily="34" charset="0"/>
                        <a:buChar char="•"/>
                      </a:pPr>
                      <a:r>
                        <a:rPr lang="en-US" sz="800" baseline="0" dirty="0"/>
                        <a:t>Can be harmful to pets</a:t>
                      </a:r>
                      <a:endParaRPr lang="en-US" sz="800" dirty="0"/>
                    </a:p>
                  </a:txBody>
                  <a:tcPr/>
                </a:tc>
                <a:tc>
                  <a:txBody>
                    <a:bodyPr/>
                    <a:lstStyle/>
                    <a:p>
                      <a:pPr marL="171450" indent="-171450" algn="l">
                        <a:buFont typeface="Arial" panose="020B0604020202020204" pitchFamily="34" charset="0"/>
                        <a:buChar char="•"/>
                      </a:pPr>
                      <a:r>
                        <a:rPr lang="en-US" sz="800" dirty="0"/>
                        <a:t>Can detect motion of objects outside of the desired field of detection (capable</a:t>
                      </a:r>
                      <a:r>
                        <a:rPr lang="en-US" sz="800" baseline="0" dirty="0"/>
                        <a:t> of penetrating walls)</a:t>
                      </a:r>
                    </a:p>
                    <a:p>
                      <a:pPr marL="171450" indent="-171450" algn="l">
                        <a:buFont typeface="Arial" panose="020B0604020202020204" pitchFamily="34" charset="0"/>
                        <a:buChar char="•"/>
                      </a:pPr>
                      <a:r>
                        <a:rPr lang="en-US" sz="800" dirty="0"/>
                        <a:t>Will</a:t>
                      </a:r>
                      <a:r>
                        <a:rPr lang="en-US" sz="800" baseline="0" dirty="0"/>
                        <a:t> detect motion of inanimate objects</a:t>
                      </a:r>
                    </a:p>
                    <a:p>
                      <a:pPr marL="171450" indent="-171450" algn="l">
                        <a:buFont typeface="Arial" panose="020B0604020202020204" pitchFamily="34" charset="0"/>
                        <a:buChar char="•"/>
                      </a:pPr>
                      <a:r>
                        <a:rPr lang="en-US" sz="800" baseline="0" dirty="0"/>
                        <a:t>Can </a:t>
                      </a:r>
                      <a:r>
                        <a:rPr lang="en-US" sz="800" baseline="0" dirty="0">
                          <a:solidFill>
                            <a:schemeClr val="tx1"/>
                          </a:solidFill>
                        </a:rPr>
                        <a:t>be sensitive to certain fluorescent lighting</a:t>
                      </a:r>
                      <a:endParaRPr lang="en-US" sz="800" dirty="0">
                        <a:solidFill>
                          <a:schemeClr val="tx1"/>
                        </a:solidFill>
                      </a:endParaRPr>
                    </a:p>
                  </a:txBody>
                  <a:tcPr/>
                </a:tc>
                <a:tc>
                  <a:txBody>
                    <a:bodyPr/>
                    <a:lstStyle/>
                    <a:p>
                      <a:pPr marL="171450" indent="-171450" algn="l">
                        <a:buFont typeface="Arial" panose="020B0604020202020204" pitchFamily="34" charset="0"/>
                        <a:buChar char="•"/>
                      </a:pPr>
                      <a:r>
                        <a:rPr lang="en-US" sz="800" dirty="0"/>
                        <a:t>Can detect motion of objects outside of the desired field of detection (capable</a:t>
                      </a:r>
                      <a:r>
                        <a:rPr lang="en-US" sz="800" baseline="0" dirty="0"/>
                        <a:t> of penetrating walls)</a:t>
                      </a:r>
                    </a:p>
                    <a:p>
                      <a:pPr marL="171450" indent="-171450" algn="l">
                        <a:buFont typeface="Arial" panose="020B0604020202020204" pitchFamily="34" charset="0"/>
                        <a:buChar char="•"/>
                      </a:pPr>
                      <a:r>
                        <a:rPr lang="en-US" sz="800" dirty="0"/>
                        <a:t>Will</a:t>
                      </a:r>
                      <a:r>
                        <a:rPr lang="en-US" sz="800" baseline="0" dirty="0"/>
                        <a:t> detect motion of inanimate objects</a:t>
                      </a:r>
                      <a:endParaRPr lang="en-US" sz="800" dirty="0">
                        <a:solidFill>
                          <a:srgbClr val="FF0000"/>
                        </a:solidFill>
                      </a:endParaRPr>
                    </a:p>
                  </a:txBody>
                  <a:tcPr/>
                </a:tc>
                <a:tc>
                  <a:txBody>
                    <a:bodyPr/>
                    <a:lstStyle/>
                    <a:p>
                      <a:pPr marL="171450" indent="-171450" algn="l">
                        <a:buFont typeface="Arial" panose="020B0604020202020204" pitchFamily="34" charset="0"/>
                        <a:buChar char="•"/>
                      </a:pPr>
                      <a:r>
                        <a:rPr lang="en-US" sz="800" dirty="0"/>
                        <a:t>Cannot “see” in dark environments unless</a:t>
                      </a:r>
                      <a:r>
                        <a:rPr lang="en-US" sz="800" baseline="0" dirty="0"/>
                        <a:t> coupled with illumination and filtering for night vision</a:t>
                      </a:r>
                    </a:p>
                    <a:p>
                      <a:pPr marL="171450" indent="-171450" algn="l">
                        <a:buFont typeface="Arial" panose="020B0604020202020204" pitchFamily="34" charset="0"/>
                        <a:buChar char="•"/>
                      </a:pPr>
                      <a:r>
                        <a:rPr lang="en-US" sz="800" baseline="0" dirty="0"/>
                        <a:t>Dust, dirt, moisture effect image quality</a:t>
                      </a:r>
                      <a:endParaRPr lang="en-US" sz="800" dirty="0"/>
                    </a:p>
                  </a:txBody>
                  <a:tcPr/>
                </a:tc>
                <a:tc>
                  <a:txBody>
                    <a:bodyPr/>
                    <a:lstStyle/>
                    <a:p>
                      <a:pPr marL="171450" indent="-171450" algn="l">
                        <a:buFont typeface="Arial" panose="020B0604020202020204" pitchFamily="34" charset="0"/>
                        <a:buChar char="•"/>
                      </a:pPr>
                      <a:r>
                        <a:rPr lang="en-US" sz="800" dirty="0"/>
                        <a:t>Cannot “see” through fog, dust, or smoke</a:t>
                      </a:r>
                    </a:p>
                    <a:p>
                      <a:pPr marL="171450" indent="-171450" algn="l">
                        <a:buFont typeface="Arial" panose="020B0604020202020204" pitchFamily="34" charset="0"/>
                        <a:buChar char="•"/>
                      </a:pPr>
                      <a:r>
                        <a:rPr lang="en-US" sz="800" dirty="0"/>
                        <a:t>Will detect motion of inanimate objects</a:t>
                      </a:r>
                    </a:p>
                    <a:p>
                      <a:pPr marL="171450" indent="-171450" algn="l">
                        <a:buFont typeface="Arial" panose="020B0604020202020204" pitchFamily="34" charset="0"/>
                        <a:buChar char="•"/>
                      </a:pPr>
                      <a:r>
                        <a:rPr lang="en-US" sz="800" dirty="0"/>
                        <a:t>Measurement errors for reflective</a:t>
                      </a:r>
                      <a:r>
                        <a:rPr lang="en-US" sz="800" baseline="0" dirty="0"/>
                        <a:t> or IR absorbing materials</a:t>
                      </a:r>
                      <a:endParaRPr lang="en-US" sz="800" dirty="0"/>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7406786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775" y="11753"/>
            <a:ext cx="8458200" cy="610791"/>
          </a:xfrm>
        </p:spPr>
        <p:txBody>
          <a:bodyPr/>
          <a:lstStyle/>
          <a:p>
            <a:pPr algn="ctr"/>
            <a:r>
              <a:rPr lang="en-US" sz="2400" dirty="0"/>
              <a:t>Motion sensor technology comparison </a:t>
            </a:r>
            <a:r>
              <a:rPr lang="en-US" dirty="0"/>
              <a:t>(cont.)</a:t>
            </a:r>
            <a:endParaRPr lang="en-US" sz="24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822132576"/>
              </p:ext>
            </p:extLst>
          </p:nvPr>
        </p:nvGraphicFramePr>
        <p:xfrm>
          <a:off x="-3175" y="631631"/>
          <a:ext cx="9144000" cy="2062039"/>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xmlns="" val="20000"/>
                    </a:ext>
                  </a:extLst>
                </a:gridCol>
                <a:gridCol w="1067464">
                  <a:extLst>
                    <a:ext uri="{9D8B030D-6E8A-4147-A177-3AD203B41FA5}">
                      <a16:colId xmlns:a16="http://schemas.microsoft.com/office/drawing/2014/main" xmlns="" val="20001"/>
                    </a:ext>
                  </a:extLst>
                </a:gridCol>
                <a:gridCol w="1218536">
                  <a:extLst>
                    <a:ext uri="{9D8B030D-6E8A-4147-A177-3AD203B41FA5}">
                      <a16:colId xmlns:a16="http://schemas.microsoft.com/office/drawing/2014/main" xmlns="" val="20002"/>
                    </a:ext>
                  </a:extLst>
                </a:gridCol>
                <a:gridCol w="1143000">
                  <a:extLst>
                    <a:ext uri="{9D8B030D-6E8A-4147-A177-3AD203B41FA5}">
                      <a16:colId xmlns:a16="http://schemas.microsoft.com/office/drawing/2014/main" xmlns="" val="20003"/>
                    </a:ext>
                  </a:extLst>
                </a:gridCol>
                <a:gridCol w="1143000">
                  <a:extLst>
                    <a:ext uri="{9D8B030D-6E8A-4147-A177-3AD203B41FA5}">
                      <a16:colId xmlns:a16="http://schemas.microsoft.com/office/drawing/2014/main" xmlns="" val="20004"/>
                    </a:ext>
                  </a:extLst>
                </a:gridCol>
                <a:gridCol w="1143000">
                  <a:extLst>
                    <a:ext uri="{9D8B030D-6E8A-4147-A177-3AD203B41FA5}">
                      <a16:colId xmlns:a16="http://schemas.microsoft.com/office/drawing/2014/main" xmlns="" val="20005"/>
                    </a:ext>
                  </a:extLst>
                </a:gridCol>
                <a:gridCol w="1143000">
                  <a:extLst>
                    <a:ext uri="{9D8B030D-6E8A-4147-A177-3AD203B41FA5}">
                      <a16:colId xmlns:a16="http://schemas.microsoft.com/office/drawing/2014/main" xmlns="" val="20006"/>
                    </a:ext>
                  </a:extLst>
                </a:gridCol>
                <a:gridCol w="1143000">
                  <a:extLst>
                    <a:ext uri="{9D8B030D-6E8A-4147-A177-3AD203B41FA5}">
                      <a16:colId xmlns:a16="http://schemas.microsoft.com/office/drawing/2014/main" xmlns="" val="20007"/>
                    </a:ext>
                  </a:extLst>
                </a:gridCol>
              </a:tblGrid>
              <a:tr h="294199">
                <a:tc>
                  <a:txBody>
                    <a:bodyPr/>
                    <a:lstStyle/>
                    <a:p>
                      <a:endParaRPr lang="en-US" sz="1200" dirty="0"/>
                    </a:p>
                  </a:txBody>
                  <a:tcPr/>
                </a:tc>
                <a:tc>
                  <a:txBody>
                    <a:bodyPr/>
                    <a:lstStyle/>
                    <a:p>
                      <a:pPr algn="ctr"/>
                      <a:r>
                        <a:rPr lang="en-US" sz="1200" dirty="0"/>
                        <a:t>PIR</a:t>
                      </a:r>
                    </a:p>
                  </a:txBody>
                  <a:tcPr/>
                </a:tc>
                <a:tc>
                  <a:txBody>
                    <a:bodyPr/>
                    <a:lstStyle/>
                    <a:p>
                      <a:pPr algn="ctr"/>
                      <a:r>
                        <a:rPr lang="en-US" sz="1200" dirty="0" err="1"/>
                        <a:t>Microphonics</a:t>
                      </a:r>
                      <a:endParaRPr lang="en-US" sz="1200" dirty="0"/>
                    </a:p>
                  </a:txBody>
                  <a:tcPr/>
                </a:tc>
                <a:tc>
                  <a:txBody>
                    <a:bodyPr/>
                    <a:lstStyle/>
                    <a:p>
                      <a:pPr algn="ctr"/>
                      <a:r>
                        <a:rPr lang="en-US" sz="1200" dirty="0"/>
                        <a:t>Ultrasonic</a:t>
                      </a:r>
                    </a:p>
                  </a:txBody>
                  <a:tcPr/>
                </a:tc>
                <a:tc>
                  <a:txBody>
                    <a:bodyPr/>
                    <a:lstStyle/>
                    <a:p>
                      <a:pPr algn="ctr"/>
                      <a:r>
                        <a:rPr lang="en-US" sz="1200" dirty="0"/>
                        <a:t>Microwave</a:t>
                      </a:r>
                    </a:p>
                  </a:txBody>
                  <a:tcPr/>
                </a:tc>
                <a:tc>
                  <a:txBody>
                    <a:bodyPr/>
                    <a:lstStyle/>
                    <a:p>
                      <a:pPr algn="ctr"/>
                      <a:r>
                        <a:rPr lang="en-US" sz="1200" dirty="0" err="1"/>
                        <a:t>mmWave</a:t>
                      </a:r>
                      <a:endParaRPr lang="en-US" sz="1200" dirty="0"/>
                    </a:p>
                  </a:txBody>
                  <a:tcPr/>
                </a:tc>
                <a:tc>
                  <a:txBody>
                    <a:bodyPr/>
                    <a:lstStyle/>
                    <a:p>
                      <a:pPr algn="ctr"/>
                      <a:r>
                        <a:rPr lang="en-US" sz="1200" dirty="0"/>
                        <a:t>Camera</a:t>
                      </a:r>
                    </a:p>
                  </a:txBody>
                  <a:tcPr/>
                </a:tc>
                <a:tc>
                  <a:txBody>
                    <a:bodyPr/>
                    <a:lstStyle/>
                    <a:p>
                      <a:pPr algn="ctr"/>
                      <a:r>
                        <a:rPr lang="en-US" sz="1200" dirty="0"/>
                        <a:t>TOF</a:t>
                      </a:r>
                    </a:p>
                  </a:txBody>
                  <a:tcPr/>
                </a:tc>
                <a:extLst>
                  <a:ext uri="{0D108BD9-81ED-4DB2-BD59-A6C34878D82A}">
                    <a16:rowId xmlns:a16="http://schemas.microsoft.com/office/drawing/2014/main" xmlns="" val="10000"/>
                  </a:ext>
                </a:extLst>
              </a:tr>
              <a:tr h="453225">
                <a:tc>
                  <a:txBody>
                    <a:bodyPr/>
                    <a:lstStyle/>
                    <a:p>
                      <a:r>
                        <a:rPr lang="en-US" sz="800" dirty="0"/>
                        <a:t>Enclosure influence</a:t>
                      </a:r>
                    </a:p>
                  </a:txBody>
                  <a:tcPr/>
                </a:tc>
                <a:tc>
                  <a:txBody>
                    <a:bodyPr/>
                    <a:lstStyle/>
                    <a:p>
                      <a:pPr algn="ctr"/>
                      <a:r>
                        <a:rPr lang="en-US" sz="800" dirty="0"/>
                        <a:t>Requires Fresnel lens which directly impacts</a:t>
                      </a:r>
                      <a:r>
                        <a:rPr lang="en-US" sz="800" baseline="0" dirty="0"/>
                        <a:t> shape and appearance of enclosure</a:t>
                      </a:r>
                      <a:endParaRPr lang="en-US" sz="800" dirty="0"/>
                    </a:p>
                  </a:txBody>
                  <a:tcPr/>
                </a:tc>
                <a:tc>
                  <a:txBody>
                    <a:bodyPr/>
                    <a:lstStyle/>
                    <a:p>
                      <a:pPr marL="171450" indent="-171450" algn="l">
                        <a:buFont typeface="Arial" panose="020B0604020202020204" pitchFamily="34" charset="0"/>
                        <a:buChar char="•"/>
                      </a:pPr>
                      <a:r>
                        <a:rPr lang="en-US" sz="800" dirty="0"/>
                        <a:t>Needs hole(s) for microphone input in enclosure</a:t>
                      </a:r>
                    </a:p>
                    <a:p>
                      <a:pPr marL="171450" indent="-171450" algn="l">
                        <a:buFont typeface="Arial" panose="020B0604020202020204" pitchFamily="34" charset="0"/>
                        <a:buChar char="•"/>
                      </a:pPr>
                      <a:r>
                        <a:rPr lang="en-US" sz="800" dirty="0"/>
                        <a:t>No protrusions</a:t>
                      </a:r>
                      <a:r>
                        <a:rPr lang="en-US" sz="800" baseline="0" dirty="0"/>
                        <a:t> required</a:t>
                      </a:r>
                      <a:endParaRPr lang="en-US" sz="800" dirty="0"/>
                    </a:p>
                  </a:txBody>
                  <a:tcPr/>
                </a:tc>
                <a:tc>
                  <a:txBody>
                    <a:bodyPr/>
                    <a:lstStyle/>
                    <a:p>
                      <a:pPr algn="ctr"/>
                      <a:r>
                        <a:rPr lang="en-US" sz="800" dirty="0"/>
                        <a:t>Vents needed in the enclosure</a:t>
                      </a:r>
                      <a:r>
                        <a:rPr lang="en-US" sz="800" baseline="0" dirty="0"/>
                        <a:t> to avoid attenuation of the transducer signals</a:t>
                      </a:r>
                      <a:endParaRPr lang="en-US" sz="800" dirty="0"/>
                    </a:p>
                  </a:txBody>
                  <a:tcPr/>
                </a:tc>
                <a:tc>
                  <a:txBody>
                    <a:bodyPr/>
                    <a:lstStyle/>
                    <a:p>
                      <a:pPr marL="171450" indent="-171450" algn="l">
                        <a:buFont typeface="Arial" panose="020B0604020202020204" pitchFamily="34" charset="0"/>
                        <a:buChar char="•"/>
                      </a:pPr>
                      <a:r>
                        <a:rPr lang="en-US" sz="800" dirty="0">
                          <a:solidFill>
                            <a:schemeClr val="tx1"/>
                          </a:solidFill>
                        </a:rPr>
                        <a:t>Enclosure only needs to be large enough to house transducer</a:t>
                      </a:r>
                    </a:p>
                    <a:p>
                      <a:pPr marL="171450" indent="-171450" algn="l">
                        <a:buFont typeface="Arial" panose="020B0604020202020204" pitchFamily="34" charset="0"/>
                        <a:buChar char="•"/>
                      </a:pPr>
                      <a:r>
                        <a:rPr lang="en-US" sz="800" dirty="0">
                          <a:solidFill>
                            <a:schemeClr val="tx1"/>
                          </a:solidFill>
                        </a:rPr>
                        <a:t>Transducer can be concealed as long as material is transparent to</a:t>
                      </a:r>
                      <a:r>
                        <a:rPr lang="en-US" sz="800" baseline="0" dirty="0">
                          <a:solidFill>
                            <a:schemeClr val="tx1"/>
                          </a:solidFill>
                        </a:rPr>
                        <a:t> carrier frequency</a:t>
                      </a:r>
                      <a:endParaRPr lang="en-US" sz="800" dirty="0">
                        <a:solidFill>
                          <a:schemeClr val="tx1"/>
                        </a:solidFill>
                      </a:endParaRPr>
                    </a:p>
                  </a:txBody>
                  <a:tcPr/>
                </a:tc>
                <a:tc>
                  <a:txBody>
                    <a:bodyPr/>
                    <a:lstStyle/>
                    <a:p>
                      <a:pPr marL="171450" marR="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dirty="0">
                          <a:solidFill>
                            <a:schemeClr val="tx1"/>
                          </a:solidFill>
                        </a:rPr>
                        <a:t>Enclosure only needs to be large enough to house transducer</a:t>
                      </a:r>
                    </a:p>
                    <a:p>
                      <a:pPr marL="171450" marR="0" indent="-171450" algn="l" defTabSz="7617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dirty="0">
                          <a:solidFill>
                            <a:schemeClr val="tx1"/>
                          </a:solidFill>
                        </a:rPr>
                        <a:t>Transducer can be concealed as long as material is transparent to</a:t>
                      </a:r>
                      <a:r>
                        <a:rPr lang="en-US" sz="800" baseline="0" dirty="0">
                          <a:solidFill>
                            <a:schemeClr val="tx1"/>
                          </a:solidFill>
                        </a:rPr>
                        <a:t> carrier frequency</a:t>
                      </a:r>
                      <a:endParaRPr lang="en-US" sz="800" dirty="0">
                        <a:solidFill>
                          <a:schemeClr val="tx1"/>
                        </a:solidFill>
                      </a:endParaRPr>
                    </a:p>
                  </a:txBody>
                  <a:tcPr/>
                </a:tc>
                <a:tc>
                  <a:txBody>
                    <a:bodyPr/>
                    <a:lstStyle/>
                    <a:p>
                      <a:pPr algn="ctr"/>
                      <a:r>
                        <a:rPr lang="en-US" sz="800" dirty="0">
                          <a:solidFill>
                            <a:schemeClr val="tx1"/>
                          </a:solidFill>
                        </a:rPr>
                        <a:t>Enclosure designed</a:t>
                      </a:r>
                      <a:r>
                        <a:rPr lang="en-US" sz="800" baseline="0" dirty="0">
                          <a:solidFill>
                            <a:schemeClr val="tx1"/>
                          </a:solidFill>
                        </a:rPr>
                        <a:t> around camera lens</a:t>
                      </a:r>
                      <a:endParaRPr lang="en-US" sz="800" dirty="0">
                        <a:solidFill>
                          <a:schemeClr val="tx1"/>
                        </a:solidFill>
                      </a:endParaRPr>
                    </a:p>
                  </a:txBody>
                  <a:tcPr/>
                </a:tc>
                <a:tc>
                  <a:txBody>
                    <a:bodyPr/>
                    <a:lstStyle/>
                    <a:p>
                      <a:pPr algn="ctr"/>
                      <a:r>
                        <a:rPr lang="en-US" sz="800" dirty="0">
                          <a:solidFill>
                            <a:schemeClr val="tx1"/>
                          </a:solidFill>
                        </a:rPr>
                        <a:t>Enclosure</a:t>
                      </a:r>
                      <a:r>
                        <a:rPr lang="en-US" sz="800" baseline="0" dirty="0">
                          <a:solidFill>
                            <a:schemeClr val="tx1"/>
                          </a:solidFill>
                        </a:rPr>
                        <a:t> needs to include IR transparent material to accommodate IR transmission and reception of reflected IR.</a:t>
                      </a:r>
                      <a:endParaRPr lang="en-US" sz="800" dirty="0">
                        <a:solidFill>
                          <a:schemeClr val="tx1"/>
                        </a:solidFill>
                      </a:endParaRPr>
                    </a:p>
                  </a:txBody>
                  <a:tcPr/>
                </a:tc>
                <a:extLst>
                  <a:ext uri="{0D108BD9-81ED-4DB2-BD59-A6C34878D82A}">
                    <a16:rowId xmlns:a16="http://schemas.microsoft.com/office/drawing/2014/main" xmlns="" val="10001"/>
                  </a:ext>
                </a:extLst>
              </a:tr>
              <a:tr h="453225">
                <a:tc>
                  <a:txBody>
                    <a:bodyPr/>
                    <a:lstStyle/>
                    <a:p>
                      <a:r>
                        <a:rPr lang="en-US" sz="800" dirty="0"/>
                        <a:t>Direction</a:t>
                      </a:r>
                      <a:r>
                        <a:rPr lang="en-US" sz="800" baseline="0" dirty="0"/>
                        <a:t> of motion with highest sensitivity</a:t>
                      </a:r>
                      <a:endParaRPr lang="en-US" sz="800" dirty="0"/>
                    </a:p>
                  </a:txBody>
                  <a:tcPr/>
                </a:tc>
                <a:tc>
                  <a:txBody>
                    <a:bodyPr/>
                    <a:lstStyle/>
                    <a:p>
                      <a:pPr algn="ctr"/>
                      <a:r>
                        <a:rPr lang="en-US" sz="800" dirty="0"/>
                        <a:t>Lateral</a:t>
                      </a:r>
                    </a:p>
                  </a:txBody>
                  <a:tcPr/>
                </a:tc>
                <a:tc>
                  <a:txBody>
                    <a:bodyPr/>
                    <a:lstStyle/>
                    <a:p>
                      <a:pPr algn="ctr"/>
                      <a:r>
                        <a:rPr lang="en-US" sz="800" dirty="0">
                          <a:solidFill>
                            <a:schemeClr val="tx1"/>
                          </a:solidFill>
                        </a:rPr>
                        <a:t>Omni</a:t>
                      </a:r>
                    </a:p>
                  </a:txBody>
                  <a:tcPr/>
                </a:tc>
                <a:tc>
                  <a:txBody>
                    <a:bodyPr/>
                    <a:lstStyle/>
                    <a:p>
                      <a:pPr algn="ctr"/>
                      <a:r>
                        <a:rPr lang="en-US" sz="800" dirty="0">
                          <a:solidFill>
                            <a:schemeClr val="tx1"/>
                          </a:solidFill>
                        </a:rPr>
                        <a:t>Longitudinal</a:t>
                      </a:r>
                    </a:p>
                  </a:txBody>
                  <a:tcPr/>
                </a:tc>
                <a:tc>
                  <a:txBody>
                    <a:bodyPr/>
                    <a:lstStyle/>
                    <a:p>
                      <a:pPr algn="ctr"/>
                      <a:r>
                        <a:rPr lang="en-US" sz="800" dirty="0"/>
                        <a:t>Longitudinal</a:t>
                      </a:r>
                    </a:p>
                  </a:txBody>
                  <a:tcPr/>
                </a:tc>
                <a:tc>
                  <a:txBody>
                    <a:bodyPr/>
                    <a:lstStyle/>
                    <a:p>
                      <a:pPr algn="ctr"/>
                      <a:r>
                        <a:rPr lang="en-US" sz="800" baseline="0" dirty="0">
                          <a:solidFill>
                            <a:schemeClr val="tx1"/>
                          </a:solidFill>
                        </a:rPr>
                        <a:t>Longitudinal</a:t>
                      </a:r>
                    </a:p>
                  </a:txBody>
                  <a:tcPr/>
                </a:tc>
                <a:tc>
                  <a:txBody>
                    <a:bodyPr/>
                    <a:lstStyle/>
                    <a:p>
                      <a:pPr algn="ctr"/>
                      <a:r>
                        <a:rPr lang="en-US" sz="800" baseline="0" dirty="0">
                          <a:solidFill>
                            <a:schemeClr val="tx1"/>
                          </a:solidFill>
                        </a:rPr>
                        <a:t>Uniform in FOV of Camera Lens</a:t>
                      </a:r>
                    </a:p>
                  </a:txBody>
                  <a:tcPr/>
                </a:tc>
                <a:tc>
                  <a:txBody>
                    <a:bodyPr/>
                    <a:lstStyle/>
                    <a:p>
                      <a:pPr algn="ctr"/>
                      <a:r>
                        <a:rPr lang="en-US" sz="800" baseline="0" dirty="0">
                          <a:solidFill>
                            <a:schemeClr val="tx1"/>
                          </a:solidFill>
                        </a:rPr>
                        <a:t>Longitudinal</a:t>
                      </a:r>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787805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Rectangle 1"/>
          <p:cNvSpPr/>
          <p:nvPr/>
        </p:nvSpPr>
        <p:spPr>
          <a:xfrm>
            <a:off x="8343204" y="0"/>
            <a:ext cx="782587" cy="261610"/>
          </a:xfrm>
          <a:prstGeom prst="rect">
            <a:avLst/>
          </a:prstGeom>
        </p:spPr>
        <p:txBody>
          <a:bodyPr wrap="none">
            <a:spAutoFit/>
          </a:bodyPr>
          <a:lstStyle/>
          <a:p>
            <a:r>
              <a:rPr lang="en-US" sz="1050" dirty="0"/>
              <a:t>SLYP722</a:t>
            </a:r>
            <a:endParaRPr lang="en-US" sz="1050" dirty="0"/>
          </a:p>
        </p:txBody>
      </p:sp>
    </p:spTree>
    <p:extLst>
      <p:ext uri="{BB962C8B-B14F-4D97-AF65-F5344CB8AC3E}">
        <p14:creationId xmlns:p14="http://schemas.microsoft.com/office/powerpoint/2010/main" val="1643288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Indoor (T</a:t>
            </a:r>
            <a:r>
              <a:rPr lang="en-US" sz="2400" baseline="-25000" dirty="0"/>
              <a:t>A</a:t>
            </a:r>
            <a:r>
              <a:rPr lang="en-US" sz="2400" dirty="0"/>
              <a:t> = 72 °F) vs outdoor (T</a:t>
            </a:r>
            <a:r>
              <a:rPr lang="en-US" sz="2400" baseline="-25000" dirty="0"/>
              <a:t>A</a:t>
            </a:r>
            <a:r>
              <a:rPr lang="en-US" sz="2400" dirty="0"/>
              <a:t> = 94 °F) </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5</a:t>
            </a:fld>
            <a:endParaRPr lang="en-US"/>
          </a:p>
        </p:txBody>
      </p:sp>
      <p:grpSp>
        <p:nvGrpSpPr>
          <p:cNvPr id="18" name="Group 17"/>
          <p:cNvGrpSpPr/>
          <p:nvPr/>
        </p:nvGrpSpPr>
        <p:grpSpPr>
          <a:xfrm>
            <a:off x="3140984" y="742950"/>
            <a:ext cx="1371600" cy="3657600"/>
            <a:chOff x="3164815" y="742950"/>
            <a:chExt cx="1371600" cy="365760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64815" y="2571750"/>
              <a:ext cx="1371600" cy="182880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936215" y="971550"/>
              <a:ext cx="1828800" cy="1371600"/>
            </a:xfrm>
            <a:prstGeom prst="rect">
              <a:avLst/>
            </a:prstGeom>
          </p:spPr>
        </p:pic>
      </p:grpSp>
      <p:grpSp>
        <p:nvGrpSpPr>
          <p:cNvPr id="17" name="Group 16"/>
          <p:cNvGrpSpPr/>
          <p:nvPr/>
        </p:nvGrpSpPr>
        <p:grpSpPr>
          <a:xfrm>
            <a:off x="1649889" y="742950"/>
            <a:ext cx="1371600" cy="3657600"/>
            <a:chOff x="1638382" y="742950"/>
            <a:chExt cx="1371600" cy="3657600"/>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8382" y="2571750"/>
              <a:ext cx="1371600" cy="18288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409782" y="971550"/>
              <a:ext cx="1828800" cy="1371600"/>
            </a:xfrm>
            <a:prstGeom prst="rect">
              <a:avLst/>
            </a:prstGeom>
          </p:spPr>
        </p:pic>
      </p:grpSp>
      <p:grpSp>
        <p:nvGrpSpPr>
          <p:cNvPr id="4" name="Group 3"/>
          <p:cNvGrpSpPr/>
          <p:nvPr/>
        </p:nvGrpSpPr>
        <p:grpSpPr>
          <a:xfrm>
            <a:off x="158794" y="742950"/>
            <a:ext cx="1371600" cy="3657600"/>
            <a:chOff x="158794" y="742950"/>
            <a:chExt cx="1371600" cy="3657600"/>
          </a:xfrm>
        </p:grpSpPr>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8794" y="2571750"/>
              <a:ext cx="1371600" cy="1828800"/>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200000">
              <a:off x="-69806" y="971550"/>
              <a:ext cx="1828800" cy="1371600"/>
            </a:xfrm>
            <a:prstGeom prst="rect">
              <a:avLst/>
            </a:prstGeom>
          </p:spPr>
        </p:pic>
      </p:grpSp>
      <p:grpSp>
        <p:nvGrpSpPr>
          <p:cNvPr id="19" name="Group 18"/>
          <p:cNvGrpSpPr/>
          <p:nvPr/>
        </p:nvGrpSpPr>
        <p:grpSpPr>
          <a:xfrm>
            <a:off x="4632079" y="742951"/>
            <a:ext cx="1371600" cy="3657599"/>
            <a:chOff x="4707519" y="742951"/>
            <a:chExt cx="1371600" cy="3657599"/>
          </a:xfrm>
        </p:grpSpPr>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4478919" y="971551"/>
              <a:ext cx="1828800" cy="1371600"/>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07519" y="2571750"/>
              <a:ext cx="1371600" cy="1828800"/>
            </a:xfrm>
            <a:prstGeom prst="rect">
              <a:avLst/>
            </a:prstGeom>
          </p:spPr>
        </p:pic>
      </p:grpSp>
      <p:grpSp>
        <p:nvGrpSpPr>
          <p:cNvPr id="21" name="Group 20"/>
          <p:cNvGrpSpPr/>
          <p:nvPr/>
        </p:nvGrpSpPr>
        <p:grpSpPr>
          <a:xfrm>
            <a:off x="7614269" y="742950"/>
            <a:ext cx="1371600" cy="3657601"/>
            <a:chOff x="7614269" y="742950"/>
            <a:chExt cx="1371600" cy="3657601"/>
          </a:xfrm>
        </p:grpSpPr>
        <p:pic>
          <p:nvPicPr>
            <p:cNvPr id="13" name="Picture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14269" y="2571751"/>
              <a:ext cx="1371600" cy="1828800"/>
            </a:xfrm>
            <a:prstGeom prst="rect">
              <a:avLst/>
            </a:prstGeom>
          </p:spPr>
        </p:pic>
        <p:pic>
          <p:nvPicPr>
            <p:cNvPr id="14" name="Picture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400000">
              <a:off x="7385669" y="971550"/>
              <a:ext cx="1828800" cy="1371600"/>
            </a:xfrm>
            <a:prstGeom prst="rect">
              <a:avLst/>
            </a:prstGeom>
          </p:spPr>
        </p:pic>
      </p:grpSp>
      <p:grpSp>
        <p:nvGrpSpPr>
          <p:cNvPr id="20" name="Group 19"/>
          <p:cNvGrpSpPr/>
          <p:nvPr/>
        </p:nvGrpSpPr>
        <p:grpSpPr>
          <a:xfrm>
            <a:off x="6123174" y="742950"/>
            <a:ext cx="1371600" cy="3657601"/>
            <a:chOff x="6160119" y="742950"/>
            <a:chExt cx="1371600" cy="3657601"/>
          </a:xfrm>
        </p:grpSpPr>
        <p:pic>
          <p:nvPicPr>
            <p:cNvPr id="15" name="Picture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5400000">
              <a:off x="5931519" y="971550"/>
              <a:ext cx="1828800" cy="1371600"/>
            </a:xfrm>
            <a:prstGeom prst="rect">
              <a:avLst/>
            </a:prstGeom>
          </p:spPr>
        </p:pic>
        <p:pic>
          <p:nvPicPr>
            <p:cNvPr id="16" name="Picture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160119" y="2571751"/>
              <a:ext cx="1371600" cy="1828800"/>
            </a:xfrm>
            <a:prstGeom prst="rect">
              <a:avLst/>
            </a:prstGeom>
          </p:spPr>
        </p:pic>
      </p:grpSp>
    </p:spTree>
    <p:extLst>
      <p:ext uri="{BB962C8B-B14F-4D97-AF65-F5344CB8AC3E}">
        <p14:creationId xmlns:p14="http://schemas.microsoft.com/office/powerpoint/2010/main" val="28204682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774" y="107163"/>
            <a:ext cx="8912225" cy="948431"/>
          </a:xfrm>
        </p:spPr>
        <p:txBody>
          <a:bodyPr/>
          <a:lstStyle/>
          <a:p>
            <a:r>
              <a:rPr lang="en-US" sz="2400" dirty="0"/>
              <a:t/>
            </a:r>
            <a:br>
              <a:rPr lang="en-US" sz="2400" dirty="0"/>
            </a:br>
            <a:r>
              <a:rPr lang="en-US" sz="2400" dirty="0"/>
              <a:t>PIR sensor range is affected by: Environmental conditions including ambient temperature and light sources </a:t>
            </a:r>
            <a:br>
              <a:rPr lang="en-US" sz="2400" dirty="0"/>
            </a:br>
            <a:endParaRPr lang="en-US" sz="2400"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6</a:t>
            </a:fld>
            <a:endParaRPr lang="en-US"/>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22822" b="17382"/>
          <a:stretch/>
        </p:blipFill>
        <p:spPr bwMode="auto">
          <a:xfrm>
            <a:off x="1745961" y="1109708"/>
            <a:ext cx="5645727" cy="33995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49974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447" y="2899726"/>
            <a:ext cx="2948303" cy="1771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59" y="887568"/>
            <a:ext cx="2767884" cy="17291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sz="2400" dirty="0"/>
              <a:t>Pyroelectric infrared (PIR) sensor</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pPr>
                <a:defRPr/>
              </a:pPr>
              <a:t>7</a:t>
            </a:fld>
            <a:endParaRPr lang="en-US"/>
          </a:p>
        </p:txBody>
      </p:sp>
      <p:sp>
        <p:nvSpPr>
          <p:cNvPr id="5" name="Rectangle 4"/>
          <p:cNvSpPr/>
          <p:nvPr/>
        </p:nvSpPr>
        <p:spPr>
          <a:xfrm>
            <a:off x="666383" y="3201988"/>
            <a:ext cx="376845" cy="1243012"/>
          </a:xfrm>
          <a:prstGeom prst="rect">
            <a:avLst/>
          </a:prstGeom>
          <a:solidFill>
            <a:schemeClr val="bg1">
              <a:lumMod val="6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874756" y="3106670"/>
            <a:ext cx="45719" cy="1338330"/>
          </a:xfrm>
          <a:prstGeom prst="rect">
            <a:avLst/>
          </a:prstGeom>
          <a:solidFill>
            <a:srgbClr val="FF00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a:off x="2097227" y="2133148"/>
            <a:ext cx="0" cy="1235132"/>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2990301" y="3313634"/>
            <a:ext cx="698500" cy="571986"/>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648570" y="3076407"/>
            <a:ext cx="854721" cy="523220"/>
          </a:xfrm>
          <a:prstGeom prst="rect">
            <a:avLst/>
          </a:prstGeom>
          <a:noFill/>
        </p:spPr>
        <p:txBody>
          <a:bodyPr wrap="none" rtlCol="0">
            <a:spAutoFit/>
          </a:bodyPr>
          <a:lstStyle/>
          <a:p>
            <a:r>
              <a:rPr lang="en-US" sz="1400" dirty="0"/>
              <a:t>300°K</a:t>
            </a:r>
          </a:p>
          <a:p>
            <a:r>
              <a:rPr lang="en-US" sz="1400" dirty="0"/>
              <a:t>(9.3 µm)</a:t>
            </a:r>
          </a:p>
        </p:txBody>
      </p:sp>
      <p:sp>
        <p:nvSpPr>
          <p:cNvPr id="15" name="Rectangle 14"/>
          <p:cNvSpPr/>
          <p:nvPr/>
        </p:nvSpPr>
        <p:spPr>
          <a:xfrm>
            <a:off x="124021" y="1948251"/>
            <a:ext cx="2744821" cy="184897"/>
          </a:xfrm>
          <a:prstGeom prst="rect">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00959" y="601941"/>
            <a:ext cx="3587842" cy="307777"/>
          </a:xfrm>
          <a:prstGeom prst="rect">
            <a:avLst/>
          </a:prstGeom>
        </p:spPr>
        <p:txBody>
          <a:bodyPr wrap="none">
            <a:spAutoFit/>
          </a:bodyPr>
          <a:lstStyle/>
          <a:p>
            <a:r>
              <a:rPr lang="en-US" sz="1400" dirty="0"/>
              <a:t>Part: IRA-S210ST01, courtesy Murata.com</a:t>
            </a: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2398" y="909718"/>
            <a:ext cx="1863798" cy="1851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29642" y="2625378"/>
            <a:ext cx="3249608" cy="523220"/>
          </a:xfrm>
          <a:prstGeom prst="rect">
            <a:avLst/>
          </a:prstGeom>
        </p:spPr>
        <p:txBody>
          <a:bodyPr wrap="none">
            <a:spAutoFit/>
          </a:bodyPr>
          <a:lstStyle/>
          <a:p>
            <a:r>
              <a:rPr lang="en-US" sz="1400" dirty="0"/>
              <a:t>Spectral response of window materials</a:t>
            </a:r>
          </a:p>
          <a:p>
            <a:endParaRPr lang="en-US" sz="1400" dirty="0"/>
          </a:p>
        </p:txBody>
      </p:sp>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8100" y="755829"/>
            <a:ext cx="3293939" cy="260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8067" y="3445439"/>
            <a:ext cx="1675150" cy="895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20172" y="3429548"/>
            <a:ext cx="2623828" cy="912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TextBox 25"/>
          <p:cNvSpPr txBox="1"/>
          <p:nvPr/>
        </p:nvSpPr>
        <p:spPr>
          <a:xfrm>
            <a:off x="4538079" y="4263033"/>
            <a:ext cx="2034531" cy="307777"/>
          </a:xfrm>
          <a:prstGeom prst="rect">
            <a:avLst/>
          </a:prstGeom>
          <a:noFill/>
        </p:spPr>
        <p:txBody>
          <a:bodyPr wrap="none" rtlCol="0">
            <a:spAutoFit/>
          </a:bodyPr>
          <a:lstStyle/>
          <a:p>
            <a:r>
              <a:rPr lang="en-US" sz="1400" dirty="0"/>
              <a:t>Heat source movement</a:t>
            </a:r>
          </a:p>
        </p:txBody>
      </p:sp>
      <p:sp>
        <p:nvSpPr>
          <p:cNvPr id="27" name="TextBox 26"/>
          <p:cNvSpPr txBox="1"/>
          <p:nvPr/>
        </p:nvSpPr>
        <p:spPr>
          <a:xfrm>
            <a:off x="6814820" y="4263033"/>
            <a:ext cx="1925527" cy="307777"/>
          </a:xfrm>
          <a:prstGeom prst="rect">
            <a:avLst/>
          </a:prstGeom>
          <a:noFill/>
        </p:spPr>
        <p:txBody>
          <a:bodyPr wrap="none" rtlCol="0">
            <a:spAutoFit/>
          </a:bodyPr>
          <a:lstStyle/>
          <a:p>
            <a:r>
              <a:rPr lang="en-US" sz="1400" dirty="0"/>
              <a:t>Sensor output voltage</a:t>
            </a:r>
          </a:p>
        </p:txBody>
      </p:sp>
      <p:sp>
        <p:nvSpPr>
          <p:cNvPr id="13" name="Rectangle 12"/>
          <p:cNvSpPr/>
          <p:nvPr/>
        </p:nvSpPr>
        <p:spPr>
          <a:xfrm>
            <a:off x="7743348" y="2038199"/>
            <a:ext cx="838691" cy="338554"/>
          </a:xfrm>
          <a:prstGeom prst="rect">
            <a:avLst/>
          </a:prstGeom>
        </p:spPr>
        <p:txBody>
          <a:bodyPr wrap="none">
            <a:spAutoFit/>
          </a:bodyPr>
          <a:lstStyle/>
          <a:p>
            <a:r>
              <a:rPr lang="en-US" sz="800" i="1" dirty="0">
                <a:solidFill>
                  <a:srgbClr val="AAAAAA"/>
                </a:solidFill>
              </a:rPr>
              <a:t>Image source:</a:t>
            </a:r>
          </a:p>
          <a:p>
            <a:r>
              <a:rPr lang="en-US" sz="800" i="1" dirty="0">
                <a:solidFill>
                  <a:srgbClr val="AAAAAA"/>
                </a:solidFill>
                <a:hlinkClick r:id="rId8"/>
              </a:rPr>
              <a:t>Murata.com</a:t>
            </a:r>
            <a:endParaRPr lang="en-US" sz="800" dirty="0"/>
          </a:p>
        </p:txBody>
      </p:sp>
    </p:spTree>
    <p:extLst>
      <p:ext uri="{BB962C8B-B14F-4D97-AF65-F5344CB8AC3E}">
        <p14:creationId xmlns:p14="http://schemas.microsoft.com/office/powerpoint/2010/main" val="2662887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PIR sensor operation, heat source movement</a:t>
            </a:r>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72453" y="748147"/>
            <a:ext cx="5176775" cy="2699607"/>
          </a:xfrm>
        </p:spPr>
      </p:pic>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8</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4580" y="872316"/>
            <a:ext cx="1793844" cy="3269327"/>
          </a:xfrm>
          <a:prstGeom prst="rect">
            <a:avLst/>
          </a:prstGeom>
        </p:spPr>
      </p:pic>
      <p:cxnSp>
        <p:nvCxnSpPr>
          <p:cNvPr id="9" name="Straight Arrow Connector 8"/>
          <p:cNvCxnSpPr/>
          <p:nvPr/>
        </p:nvCxnSpPr>
        <p:spPr>
          <a:xfrm>
            <a:off x="1558636" y="1520190"/>
            <a:ext cx="408709" cy="23241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1" name="Straight Connector 10"/>
          <p:cNvCxnSpPr/>
          <p:nvPr/>
        </p:nvCxnSpPr>
        <p:spPr>
          <a:xfrm>
            <a:off x="1899617" y="3213871"/>
            <a:ext cx="14810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899616" y="4035138"/>
            <a:ext cx="14810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213100" y="3213871"/>
            <a:ext cx="0" cy="82126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145372" y="3515202"/>
            <a:ext cx="1137068" cy="276999"/>
          </a:xfrm>
          <a:prstGeom prst="rect">
            <a:avLst/>
          </a:prstGeom>
          <a:noFill/>
        </p:spPr>
        <p:txBody>
          <a:bodyPr wrap="square" rtlCol="0">
            <a:spAutoFit/>
          </a:bodyPr>
          <a:lstStyle/>
          <a:p>
            <a:r>
              <a:rPr lang="en-US" sz="1200" dirty="0">
                <a:solidFill>
                  <a:srgbClr val="FF0000"/>
                </a:solidFill>
              </a:rPr>
              <a:t>~ 3.6 </a:t>
            </a:r>
            <a:r>
              <a:rPr lang="en-US" sz="1200" dirty="0" err="1">
                <a:solidFill>
                  <a:srgbClr val="FF0000"/>
                </a:solidFill>
              </a:rPr>
              <a:t>mVpp</a:t>
            </a:r>
            <a:endParaRPr lang="en-US" sz="1200" dirty="0">
              <a:solidFill>
                <a:srgbClr val="FF0000"/>
              </a:solidFill>
            </a:endParaRPr>
          </a:p>
        </p:txBody>
      </p:sp>
      <p:sp>
        <p:nvSpPr>
          <p:cNvPr id="16" name="TextBox 15"/>
          <p:cNvSpPr txBox="1"/>
          <p:nvPr/>
        </p:nvSpPr>
        <p:spPr>
          <a:xfrm>
            <a:off x="201661" y="2775437"/>
            <a:ext cx="1589249" cy="861774"/>
          </a:xfrm>
          <a:prstGeom prst="rect">
            <a:avLst/>
          </a:prstGeom>
          <a:noFill/>
        </p:spPr>
        <p:txBody>
          <a:bodyPr wrap="square" rtlCol="0">
            <a:spAutoFit/>
          </a:bodyPr>
          <a:lstStyle/>
          <a:p>
            <a:r>
              <a:rPr lang="en-US" sz="1400" dirty="0"/>
              <a:t>Pyroelectric Infrared Sensor </a:t>
            </a:r>
            <a:r>
              <a:rPr lang="en-US" sz="1400" b="1" dirty="0"/>
              <a:t>IRA-S210ST01</a:t>
            </a:r>
          </a:p>
          <a:p>
            <a:r>
              <a:rPr lang="en-US" sz="800" i="1" dirty="0">
                <a:solidFill>
                  <a:srgbClr val="AAAAAA"/>
                </a:solidFill>
              </a:rPr>
              <a:t>(courtesy Murata.com)</a:t>
            </a:r>
          </a:p>
        </p:txBody>
      </p:sp>
      <p:cxnSp>
        <p:nvCxnSpPr>
          <p:cNvPr id="8" name="Straight Arrow Connector 7"/>
          <p:cNvCxnSpPr/>
          <p:nvPr/>
        </p:nvCxnSpPr>
        <p:spPr>
          <a:xfrm>
            <a:off x="6413799" y="2062480"/>
            <a:ext cx="303007" cy="0"/>
          </a:xfrm>
          <a:prstGeom prst="straightConnector1">
            <a:avLst/>
          </a:prstGeom>
          <a:ln w="19050">
            <a:solidFill>
              <a:srgbClr val="FF0000"/>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6413798" y="2288839"/>
            <a:ext cx="303007" cy="0"/>
          </a:xfrm>
          <a:prstGeom prst="straightConnector1">
            <a:avLst/>
          </a:prstGeom>
          <a:ln w="19050">
            <a:solidFill>
              <a:srgbClr val="0C34FF"/>
            </a:solidFill>
            <a:prstDash val="sysDash"/>
            <a:tailEnd type="triangle" w="sm"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074460" y="3444213"/>
            <a:ext cx="4342856" cy="307777"/>
          </a:xfrm>
          <a:prstGeom prst="rect">
            <a:avLst/>
          </a:prstGeom>
          <a:noFill/>
        </p:spPr>
        <p:txBody>
          <a:bodyPr wrap="none" rtlCol="0">
            <a:spAutoFit/>
          </a:bodyPr>
          <a:lstStyle/>
          <a:p>
            <a:r>
              <a:rPr lang="en-US" sz="1400" dirty="0"/>
              <a:t>Direction                      Distance                       Speed</a:t>
            </a:r>
          </a:p>
        </p:txBody>
      </p:sp>
      <p:graphicFrame>
        <p:nvGraphicFramePr>
          <p:cNvPr id="17" name="Content Placeholder 12"/>
          <p:cNvGraphicFramePr>
            <a:graphicFrameLocks/>
          </p:cNvGraphicFramePr>
          <p:nvPr>
            <p:extLst>
              <p:ext uri="{D42A27DB-BD31-4B8C-83A1-F6EECF244321}">
                <p14:modId xmlns:p14="http://schemas.microsoft.com/office/powerpoint/2010/main" val="2633434359"/>
              </p:ext>
            </p:extLst>
          </p:nvPr>
        </p:nvGraphicFramePr>
        <p:xfrm>
          <a:off x="5719626" y="3805782"/>
          <a:ext cx="1267691" cy="784220"/>
        </p:xfrm>
        <a:graphic>
          <a:graphicData uri="http://schemas.openxmlformats.org/drawingml/2006/table">
            <a:tbl>
              <a:tblPr>
                <a:tableStyleId>{69CF1AB2-1976-4502-BF36-3FF5EA218861}</a:tableStyleId>
              </a:tblPr>
              <a:tblGrid>
                <a:gridCol w="651291">
                  <a:extLst>
                    <a:ext uri="{9D8B030D-6E8A-4147-A177-3AD203B41FA5}">
                      <a16:colId xmlns:a16="http://schemas.microsoft.com/office/drawing/2014/main" xmlns="" val="20000"/>
                    </a:ext>
                  </a:extLst>
                </a:gridCol>
                <a:gridCol w="616400">
                  <a:extLst>
                    <a:ext uri="{9D8B030D-6E8A-4147-A177-3AD203B41FA5}">
                      <a16:colId xmlns:a16="http://schemas.microsoft.com/office/drawing/2014/main" xmlns="" val="20001"/>
                    </a:ext>
                  </a:extLst>
                </a:gridCol>
              </a:tblGrid>
              <a:tr h="140810">
                <a:tc>
                  <a:txBody>
                    <a:bodyPr/>
                    <a:lstStyle/>
                    <a:p>
                      <a:pPr algn="ctr" fontAlgn="ctr"/>
                      <a:r>
                        <a:rPr lang="en-US" sz="700" b="1" u="none" strike="noStrike" dirty="0">
                          <a:effectLst/>
                        </a:rPr>
                        <a:t>Distance</a:t>
                      </a:r>
                      <a:r>
                        <a:rPr lang="en-US" sz="700" b="1" u="none" strike="noStrike" baseline="0" dirty="0">
                          <a:effectLst/>
                        </a:rPr>
                        <a:t> [inch]</a:t>
                      </a:r>
                      <a:endParaRPr lang="en-US" sz="700" b="1" i="0" u="none" strike="noStrike" dirty="0">
                        <a:solidFill>
                          <a:srgbClr val="000000"/>
                        </a:solidFill>
                        <a:effectLst/>
                        <a:latin typeface="Calibri"/>
                      </a:endParaRPr>
                    </a:p>
                  </a:txBody>
                  <a:tcPr marL="7620" marR="7620" marT="7620" marB="0" anchor="ctr"/>
                </a:tc>
                <a:tc>
                  <a:txBody>
                    <a:bodyPr/>
                    <a:lstStyle/>
                    <a:p>
                      <a:pPr algn="ctr" fontAlgn="ctr"/>
                      <a:r>
                        <a:rPr lang="en-US" sz="700" b="1" u="none" strike="noStrike" dirty="0" err="1">
                          <a:effectLst/>
                        </a:rPr>
                        <a:t>Vpp</a:t>
                      </a:r>
                      <a:r>
                        <a:rPr lang="en-US" sz="700" b="1" u="none" strike="noStrike" dirty="0">
                          <a:effectLst/>
                        </a:rPr>
                        <a:t> [v]</a:t>
                      </a:r>
                      <a:endParaRPr lang="en-US" sz="700" b="1" i="0" u="none" strike="noStrike" dirty="0">
                        <a:solidFill>
                          <a:srgbClr val="000000"/>
                        </a:solidFill>
                        <a:effectLst/>
                        <a:latin typeface="Calibri"/>
                      </a:endParaRPr>
                    </a:p>
                  </a:txBody>
                  <a:tcPr marL="7620" marR="7620" marT="7620" marB="0" anchor="ctr"/>
                </a:tc>
                <a:extLst>
                  <a:ext uri="{0D108BD9-81ED-4DB2-BD59-A6C34878D82A}">
                    <a16:rowId xmlns:a16="http://schemas.microsoft.com/office/drawing/2014/main" xmlns="" val="10000"/>
                  </a:ext>
                </a:extLst>
              </a:tr>
              <a:tr h="140810">
                <a:tc>
                  <a:txBody>
                    <a:bodyPr/>
                    <a:lstStyle/>
                    <a:p>
                      <a:pPr algn="ctr" fontAlgn="b"/>
                      <a:r>
                        <a:rPr lang="en-US" sz="700" u="none" strike="noStrike" dirty="0">
                          <a:effectLst/>
                        </a:rPr>
                        <a:t>30</a:t>
                      </a:r>
                      <a:endParaRPr lang="en-US" sz="700" b="0" i="0" u="none" strike="noStrike" dirty="0">
                        <a:solidFill>
                          <a:srgbClr val="000000"/>
                        </a:solidFill>
                        <a:effectLst/>
                        <a:latin typeface="Calibri"/>
                      </a:endParaRPr>
                    </a:p>
                  </a:txBody>
                  <a:tcPr marL="7620" marR="7620" marT="7620" marB="0" anchor="b"/>
                </a:tc>
                <a:tc>
                  <a:txBody>
                    <a:bodyPr/>
                    <a:lstStyle/>
                    <a:p>
                      <a:pPr algn="ctr" fontAlgn="b"/>
                      <a:r>
                        <a:rPr lang="en-US" sz="700" u="none" strike="noStrike">
                          <a:effectLst/>
                        </a:rPr>
                        <a:t>3,14</a:t>
                      </a:r>
                      <a:endParaRPr lang="en-US" sz="700" b="0" i="0" u="none" strike="noStrike">
                        <a:solidFill>
                          <a:srgbClr val="000000"/>
                        </a:solidFill>
                        <a:effectLst/>
                        <a:latin typeface="Calibri"/>
                      </a:endParaRPr>
                    </a:p>
                  </a:txBody>
                  <a:tcPr marL="7620" marR="7620" marT="7620" marB="0" anchor="b"/>
                </a:tc>
                <a:extLst>
                  <a:ext uri="{0D108BD9-81ED-4DB2-BD59-A6C34878D82A}">
                    <a16:rowId xmlns:a16="http://schemas.microsoft.com/office/drawing/2014/main" xmlns="" val="10001"/>
                  </a:ext>
                </a:extLst>
              </a:tr>
              <a:tr h="140810">
                <a:tc>
                  <a:txBody>
                    <a:bodyPr/>
                    <a:lstStyle/>
                    <a:p>
                      <a:pPr algn="ctr" fontAlgn="b"/>
                      <a:r>
                        <a:rPr lang="en-US" sz="700" u="none" strike="noStrike" dirty="0">
                          <a:effectLst/>
                        </a:rPr>
                        <a:t>70</a:t>
                      </a:r>
                      <a:endParaRPr lang="en-US" sz="700" b="0" i="0" u="none" strike="noStrike" dirty="0">
                        <a:solidFill>
                          <a:srgbClr val="000000"/>
                        </a:solidFill>
                        <a:effectLst/>
                        <a:latin typeface="Calibri"/>
                      </a:endParaRPr>
                    </a:p>
                  </a:txBody>
                  <a:tcPr marL="7620" marR="7620" marT="7620" marB="0" anchor="b"/>
                </a:tc>
                <a:tc>
                  <a:txBody>
                    <a:bodyPr/>
                    <a:lstStyle/>
                    <a:p>
                      <a:pPr algn="ctr" fontAlgn="b"/>
                      <a:r>
                        <a:rPr lang="en-US" sz="700" u="none" strike="noStrike" dirty="0">
                          <a:effectLst/>
                        </a:rPr>
                        <a:t>1,42</a:t>
                      </a:r>
                      <a:endParaRPr lang="en-US" sz="700" b="0" i="0" u="none" strike="noStrike" dirty="0">
                        <a:solidFill>
                          <a:srgbClr val="000000"/>
                        </a:solidFill>
                        <a:effectLst/>
                        <a:latin typeface="Calibri"/>
                      </a:endParaRPr>
                    </a:p>
                  </a:txBody>
                  <a:tcPr marL="7620" marR="7620" marT="7620" marB="0" anchor="b"/>
                </a:tc>
                <a:extLst>
                  <a:ext uri="{0D108BD9-81ED-4DB2-BD59-A6C34878D82A}">
                    <a16:rowId xmlns:a16="http://schemas.microsoft.com/office/drawing/2014/main" xmlns="" val="10002"/>
                  </a:ext>
                </a:extLst>
              </a:tr>
              <a:tr h="140810">
                <a:tc>
                  <a:txBody>
                    <a:bodyPr/>
                    <a:lstStyle/>
                    <a:p>
                      <a:pPr algn="ctr" fontAlgn="b"/>
                      <a:r>
                        <a:rPr lang="en-US" sz="700" u="none" strike="noStrike" dirty="0">
                          <a:effectLst/>
                        </a:rPr>
                        <a:t>90</a:t>
                      </a:r>
                      <a:endParaRPr lang="en-US" sz="700" b="0" i="0" u="none" strike="noStrike" dirty="0">
                        <a:solidFill>
                          <a:srgbClr val="000000"/>
                        </a:solidFill>
                        <a:effectLst/>
                        <a:latin typeface="Calibri"/>
                      </a:endParaRPr>
                    </a:p>
                  </a:txBody>
                  <a:tcPr marL="7620" marR="7620" marT="7620" marB="0" anchor="b"/>
                </a:tc>
                <a:tc>
                  <a:txBody>
                    <a:bodyPr/>
                    <a:lstStyle/>
                    <a:p>
                      <a:pPr algn="ctr" fontAlgn="b"/>
                      <a:r>
                        <a:rPr lang="en-US" sz="700" u="none" strike="noStrike" dirty="0">
                          <a:effectLst/>
                        </a:rPr>
                        <a:t>0,92</a:t>
                      </a:r>
                      <a:endParaRPr lang="en-US" sz="700" b="0" i="0" u="none" strike="noStrike" dirty="0">
                        <a:solidFill>
                          <a:srgbClr val="000000"/>
                        </a:solidFill>
                        <a:effectLst/>
                        <a:latin typeface="Calibri"/>
                      </a:endParaRPr>
                    </a:p>
                  </a:txBody>
                  <a:tcPr marL="7620" marR="7620" marT="7620" marB="0" anchor="b"/>
                </a:tc>
                <a:extLst>
                  <a:ext uri="{0D108BD9-81ED-4DB2-BD59-A6C34878D82A}">
                    <a16:rowId xmlns:a16="http://schemas.microsoft.com/office/drawing/2014/main" xmlns="" val="10003"/>
                  </a:ext>
                </a:extLst>
              </a:tr>
              <a:tr h="140810">
                <a:tc>
                  <a:txBody>
                    <a:bodyPr/>
                    <a:lstStyle/>
                    <a:p>
                      <a:pPr algn="ctr" fontAlgn="b"/>
                      <a:r>
                        <a:rPr lang="en-US" sz="700" u="none" strike="noStrike" dirty="0">
                          <a:effectLst/>
                        </a:rPr>
                        <a:t>130</a:t>
                      </a:r>
                      <a:endParaRPr lang="en-US" sz="700" b="0" i="0" u="none" strike="noStrike" dirty="0">
                        <a:solidFill>
                          <a:srgbClr val="000000"/>
                        </a:solidFill>
                        <a:effectLst/>
                        <a:latin typeface="Calibri"/>
                      </a:endParaRPr>
                    </a:p>
                  </a:txBody>
                  <a:tcPr marL="7620" marR="7620" marT="7620" marB="0" anchor="b"/>
                </a:tc>
                <a:tc>
                  <a:txBody>
                    <a:bodyPr/>
                    <a:lstStyle/>
                    <a:p>
                      <a:pPr algn="ctr" fontAlgn="b"/>
                      <a:r>
                        <a:rPr lang="en-US" sz="700" u="none" strike="noStrike" dirty="0">
                          <a:effectLst/>
                        </a:rPr>
                        <a:t>0,42</a:t>
                      </a:r>
                      <a:endParaRPr lang="en-US" sz="700" b="0" i="0" u="none" strike="noStrike" dirty="0">
                        <a:solidFill>
                          <a:srgbClr val="000000"/>
                        </a:solidFill>
                        <a:effectLst/>
                        <a:latin typeface="Calibri"/>
                      </a:endParaRPr>
                    </a:p>
                  </a:txBody>
                  <a:tcPr marL="7620" marR="7620" marT="7620" marB="0" anchor="b"/>
                </a:tc>
                <a:extLst>
                  <a:ext uri="{0D108BD9-81ED-4DB2-BD59-A6C34878D82A}">
                    <a16:rowId xmlns:a16="http://schemas.microsoft.com/office/drawing/2014/main" xmlns="" val="10004"/>
                  </a:ext>
                </a:extLst>
              </a:tr>
            </a:tbl>
          </a:graphicData>
        </a:graphic>
      </p:graphicFrame>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598" y="1080056"/>
            <a:ext cx="993027" cy="17098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68760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Noise reduction techniques</a:t>
            </a:r>
            <a:endParaRPr lang="en-US" dirty="0">
              <a:solidFill>
                <a:schemeClr val="tx1"/>
              </a:solidFill>
            </a:endParaRP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9</a:t>
            </a:fld>
            <a:endParaRPr lang="en-US"/>
          </a:p>
        </p:txBody>
      </p:sp>
    </p:spTree>
    <p:extLst>
      <p:ext uri="{BB962C8B-B14F-4D97-AF65-F5344CB8AC3E}">
        <p14:creationId xmlns:p14="http://schemas.microsoft.com/office/powerpoint/2010/main" val="3520135506"/>
      </p:ext>
    </p:extLst>
  </p:cSld>
  <p:clrMapOvr>
    <a:masterClrMapping/>
  </p:clrMapOvr>
</p:sld>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2691FC96C779F4295CE9E54B4329376" ma:contentTypeVersion="0" ma:contentTypeDescription="Create a new document." ma:contentTypeScope="" ma:versionID="89193378b3020d1be605bd31ee699fe4">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959054-D93E-4F82-93FE-FCB724333F8F}">
  <ds:schemaRefs>
    <ds:schemaRef ds:uri="http://schemas.microsoft.com/sharepoint/v3/contenttype/forms"/>
  </ds:schemaRefs>
</ds:datastoreItem>
</file>

<file path=customXml/itemProps2.xml><?xml version="1.0" encoding="utf-8"?>
<ds:datastoreItem xmlns:ds="http://schemas.openxmlformats.org/officeDocument/2006/customXml" ds:itemID="{13EE8367-1768-477E-9A87-08CEC4ACD1FD}">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E7BEB1F5-9E2A-45FC-8F49-DF2E346C18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15186</TotalTime>
  <Words>2575</Words>
  <Application>Microsoft Office PowerPoint</Application>
  <PresentationFormat>On-screen Show (16:9)</PresentationFormat>
  <Paragraphs>412</Paragraphs>
  <Slides>42</Slides>
  <Notes>4</Notes>
  <HiddenSlides>0</HiddenSlides>
  <MMClips>0</MMClips>
  <ScaleCrop>false</ScaleCrop>
  <HeadingPairs>
    <vt:vector size="4" baseType="variant">
      <vt:variant>
        <vt:lpstr>Theme</vt:lpstr>
      </vt:variant>
      <vt:variant>
        <vt:i4>2</vt:i4>
      </vt:variant>
      <vt:variant>
        <vt:lpstr>Slide Titles</vt:lpstr>
      </vt:variant>
      <vt:variant>
        <vt:i4>42</vt:i4>
      </vt:variant>
    </vt:vector>
  </HeadingPairs>
  <TitlesOfParts>
    <vt:vector size="44" baseType="lpstr">
      <vt:lpstr>FinalPowerpoint</vt:lpstr>
      <vt:lpstr>ti</vt:lpstr>
      <vt:lpstr>Techniques for PIR-based motion detection</vt:lpstr>
      <vt:lpstr>PIR operation and limitation</vt:lpstr>
      <vt:lpstr>Infrared radiation (IR)</vt:lpstr>
      <vt:lpstr>Wien's displacement law</vt:lpstr>
      <vt:lpstr>Indoor (TA = 72 °F) vs outdoor (TA = 94 °F) </vt:lpstr>
      <vt:lpstr> PIR sensor range is affected by: Environmental conditions including ambient temperature and light sources  </vt:lpstr>
      <vt:lpstr>Pyroelectric infrared (PIR) sensor</vt:lpstr>
      <vt:lpstr>PIR sensor operation, heat source movement</vt:lpstr>
      <vt:lpstr>Noise reduction techniques</vt:lpstr>
      <vt:lpstr>PIR analog signal chain (from TIDA-00489)</vt:lpstr>
      <vt:lpstr>Barium titanate (BaTiO3)</vt:lpstr>
      <vt:lpstr>SNR improvement with capacitor free design</vt:lpstr>
      <vt:lpstr>Single chip ultra-low power PIR solution</vt:lpstr>
      <vt:lpstr>MSP430 analog signal acquisition current </vt:lpstr>
      <vt:lpstr>Battery life calculation</vt:lpstr>
      <vt:lpstr>Sub-1 GHz communication options</vt:lpstr>
      <vt:lpstr>Other topics to consider</vt:lpstr>
      <vt:lpstr>Advanced motion detection </vt:lpstr>
      <vt:lpstr>Sensor and Fresnel lens combination</vt:lpstr>
      <vt:lpstr>Sensor and Fresnel lens combination cont.</vt:lpstr>
      <vt:lpstr>Advanced motion detection </vt:lpstr>
      <vt:lpstr>PIR + camera system</vt:lpstr>
      <vt:lpstr>Advanced motion detection </vt:lpstr>
      <vt:lpstr>PIR motion detection: False alerts</vt:lpstr>
      <vt:lpstr>Motion detection using Time of Flight (ToF)</vt:lpstr>
      <vt:lpstr>PIR with ToF motion detector eliminating false alerts </vt:lpstr>
      <vt:lpstr>TIDA-010021: Wide-range (120° FoV at 1.6 Meters) proximity sensing with immunity to sunlight</vt:lpstr>
      <vt:lpstr>Advanced motion detection </vt:lpstr>
      <vt:lpstr>ToF measurement using PGA460</vt:lpstr>
      <vt:lpstr>TIDA-060024: Ultrasonic proximity-sensing module (PSM) reference design</vt:lpstr>
      <vt:lpstr>Advanced motion detection </vt:lpstr>
      <vt:lpstr>Doppler effect (Doppler Shift)</vt:lpstr>
      <vt:lpstr>Doppler effect (Doppler shift)</vt:lpstr>
      <vt:lpstr>Intermediate frequency (IF)</vt:lpstr>
      <vt:lpstr>Intermediate frequency (IF) cont.</vt:lpstr>
      <vt:lpstr>Motion detector using Doppler Effect</vt:lpstr>
      <vt:lpstr>Motion detector using Doppler Effect cont.</vt:lpstr>
      <vt:lpstr>Comparing different motion detector technologies</vt:lpstr>
      <vt:lpstr>Motion sensor technology comparison</vt:lpstr>
      <vt:lpstr>Motion sensor technology comparison (cont.)</vt:lpstr>
      <vt:lpstr>Motion sensor technology comparison (cont.)</vt:lpstr>
      <vt:lpstr>PowerPoint Presentation</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Brollo, Clementina</dc:creator>
  <cp:lastModifiedBy>Speziale, Marisa</cp:lastModifiedBy>
  <cp:revision>299</cp:revision>
  <dcterms:created xsi:type="dcterms:W3CDTF">2007-12-19T20:51:45Z</dcterms:created>
  <dcterms:modified xsi:type="dcterms:W3CDTF">2020-12-16T05:44:36Z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0x01010022691FC96C779F4295CE9E54B4329376</vt:lpwstr>
  </property>
</Properties>
</file>